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8642" autoAdjust="0"/>
  </p:normalViewPr>
  <p:slideViewPr>
    <p:cSldViewPr snapToGrid="0" snapToObjects="1">
      <p:cViewPr varScale="1">
        <p:scale>
          <a:sx n="65" d="100"/>
          <a:sy n="65" d="100"/>
        </p:scale>
        <p:origin x="450" y="4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custT="1"/>
      <dgm:spPr/>
      <dgm:t>
        <a:bodyPr/>
        <a:lstStyle/>
        <a:p>
          <a:r>
            <a:rPr lang="zh-CN" altLang="en-US" sz="1600" dirty="0"/>
            <a:t>汶川大地震</a:t>
          </a:r>
          <a:r>
            <a:rPr lang="en-US" altLang="zh-CN" sz="1600" dirty="0"/>
            <a:t>/</a:t>
          </a:r>
          <a:r>
            <a:rPr lang="zh-CN" altLang="en-US" sz="1600" dirty="0"/>
            <a:t>日本</a:t>
          </a:r>
          <a:r>
            <a:rPr lang="en-US" altLang="zh-CN" sz="1600" dirty="0"/>
            <a:t>3·11</a:t>
          </a:r>
          <a:r>
            <a:rPr lang="zh-CN" altLang="en-US" sz="1600"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custT="1"/>
      <dgm:spPr/>
      <dgm:t>
        <a:bodyPr/>
        <a:lstStyle/>
        <a:p>
          <a:r>
            <a:rPr lang="en-US" altLang="zh-CN" sz="1600" b="1" dirty="0">
              <a:solidFill>
                <a:schemeClr val="bg1"/>
              </a:solidFill>
            </a:rPr>
            <a:t>Earthquake Early Warning</a:t>
          </a:r>
          <a:r>
            <a:rPr lang="zh-CN" altLang="en-US" sz="1600" b="1" dirty="0">
              <a:solidFill>
                <a:schemeClr val="bg1"/>
              </a:solidFill>
            </a:rPr>
            <a:t>（</a:t>
          </a:r>
          <a:r>
            <a:rPr lang="zh-CN" altLang="zh-CN" sz="1600" b="1" dirty="0">
              <a:solidFill>
                <a:schemeClr val="bg1"/>
              </a:solidFill>
            </a:rPr>
            <a:t>地震报警或地震警报</a:t>
          </a:r>
          <a:r>
            <a:rPr lang="zh-CN" altLang="en-US" sz="1600" b="1" dirty="0">
              <a:solidFill>
                <a:schemeClr val="bg1"/>
              </a:solidFill>
            </a:rPr>
            <a:t>）</a:t>
          </a:r>
          <a:endParaRPr lang="zh-CN" altLang="en-US" sz="1200"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custScaleX="153040">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1800"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r>
            <a:rPr lang="zh-CN" altLang="en-US" sz="1400"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600"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custScaleX="137882">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custT="1"/>
      <dgm:spPr/>
      <dgm:t>
        <a:bodyPr/>
        <a:lstStyle/>
        <a:p>
          <a:r>
            <a:rPr lang="zh-CN" altLang="en-US" sz="1600"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custT="1"/>
      <dgm:spPr/>
      <dgm:t>
        <a:bodyPr/>
        <a:lstStyle/>
        <a:p>
          <a:r>
            <a:rPr lang="zh-CN" altLang="en-US" sz="1600"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custT="1"/>
      <dgm:spPr/>
      <dgm:t>
        <a:bodyPr/>
        <a:lstStyle/>
        <a:p>
          <a:r>
            <a:rPr lang="zh-CN" altLang="en-US" sz="1600"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custT="1"/>
      <dgm:spPr/>
      <dgm:t>
        <a:bodyPr/>
        <a:lstStyle/>
        <a:p>
          <a:r>
            <a:rPr lang="zh-CN" altLang="en-US" sz="1600"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custT="1"/>
      <dgm:spPr/>
      <dgm:t>
        <a:bodyPr/>
        <a:lstStyle/>
        <a:p>
          <a:r>
            <a:rPr lang="zh-CN" altLang="en-US" sz="1600"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custT="1"/>
      <dgm:spPr/>
      <dgm:t>
        <a:bodyPr/>
        <a:lstStyle/>
        <a:p>
          <a:r>
            <a:rPr lang="zh-CN" altLang="en-US" sz="1600"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custT="1"/>
      <dgm:spPr/>
      <dgm:t>
        <a:bodyPr/>
        <a:lstStyle/>
        <a:p>
          <a:r>
            <a:rPr lang="zh-CN" altLang="en-US" sz="1600"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custT="1"/>
      <dgm:spPr/>
      <dgm:t>
        <a:bodyPr/>
        <a:lstStyle/>
        <a:p>
          <a:r>
            <a:rPr lang="zh-CN" altLang="en-US" sz="1600"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custT="1"/>
      <dgm:spPr/>
      <dgm:t>
        <a:bodyPr/>
        <a:lstStyle/>
        <a:p>
          <a:r>
            <a:rPr lang="zh-CN" altLang="en-US" sz="1600"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custT="1"/>
      <dgm:spPr/>
      <dgm:t>
        <a:bodyPr/>
        <a:lstStyle/>
        <a:p>
          <a:r>
            <a:rPr lang="zh-CN" altLang="en-US" sz="1600"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10921" y="0"/>
          <a:ext cx="3326912"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汶川大地震</a:t>
          </a:r>
          <a:r>
            <a:rPr lang="en-US" altLang="zh-CN" sz="1600" kern="1200" dirty="0"/>
            <a:t>/</a:t>
          </a:r>
          <a:r>
            <a:rPr lang="zh-CN" altLang="en-US" sz="1600" kern="1200" dirty="0"/>
            <a:t>日本</a:t>
          </a:r>
          <a:r>
            <a:rPr lang="en-US" altLang="zh-CN" sz="1600" kern="1200" dirty="0"/>
            <a:t>3·11</a:t>
          </a:r>
          <a:r>
            <a:rPr lang="zh-CN" altLang="en-US" sz="1600" kern="1200" dirty="0"/>
            <a:t>地震</a:t>
          </a:r>
        </a:p>
      </dsp:txBody>
      <dsp:txXfrm>
        <a:off x="21773" y="10852"/>
        <a:ext cx="3305208" cy="348796"/>
      </dsp:txXfrm>
    </dsp:sp>
    <dsp:sp modelId="{671F6CDA-53B1-4A1F-ABE0-CD6369A50F8E}">
      <dsp:nvSpPr>
        <dsp:cNvPr id="0" name=""/>
        <dsp:cNvSpPr/>
      </dsp:nvSpPr>
      <dsp:spPr>
        <a:xfrm>
          <a:off x="3670524" y="0"/>
          <a:ext cx="705305"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670524" y="74100"/>
        <a:ext cx="594155" cy="222300"/>
      </dsp:txXfrm>
    </dsp:sp>
    <dsp:sp modelId="{6684B9B7-847A-4818-BC9E-AC3AB966E74C}">
      <dsp:nvSpPr>
        <dsp:cNvPr id="0" name=""/>
        <dsp:cNvSpPr/>
      </dsp:nvSpPr>
      <dsp:spPr>
        <a:xfrm>
          <a:off x="4668598" y="0"/>
          <a:ext cx="5091506"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solidFill>
                <a:schemeClr val="bg1"/>
              </a:solidFill>
            </a:rPr>
            <a:t>Earthquake Early Warning</a:t>
          </a:r>
          <a:r>
            <a:rPr lang="zh-CN" altLang="en-US" sz="1600" b="1" kern="1200" dirty="0">
              <a:solidFill>
                <a:schemeClr val="bg1"/>
              </a:solidFill>
            </a:rPr>
            <a:t>（</a:t>
          </a:r>
          <a:r>
            <a:rPr lang="zh-CN" altLang="zh-CN" sz="1600" b="1" kern="1200" dirty="0">
              <a:solidFill>
                <a:schemeClr val="bg1"/>
              </a:solidFill>
            </a:rPr>
            <a:t>地震报警或地震警报</a:t>
          </a:r>
          <a:r>
            <a:rPr lang="zh-CN" altLang="en-US" sz="1600" b="1" kern="1200" dirty="0">
              <a:solidFill>
                <a:schemeClr val="bg1"/>
              </a:solidFill>
            </a:rPr>
            <a:t>）</a:t>
          </a:r>
          <a:endParaRPr lang="zh-CN" altLang="en-US" sz="1200" kern="1200" dirty="0"/>
        </a:p>
      </dsp:txBody>
      <dsp:txXfrm>
        <a:off x="4679450" y="10852"/>
        <a:ext cx="5069802"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538427" y="1350730"/>
          <a:ext cx="1617196" cy="58644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道路智慧系统</a:t>
          </a:r>
        </a:p>
      </dsp:txBody>
      <dsp:txXfrm>
        <a:off x="555603" y="1367906"/>
        <a:ext cx="1582844" cy="552090"/>
      </dsp:txXfrm>
    </dsp:sp>
    <dsp:sp modelId="{49EA4AC1-7819-4592-A6DC-10A2CA9423F3}">
      <dsp:nvSpPr>
        <dsp:cNvPr id="0" name=""/>
        <dsp:cNvSpPr/>
      </dsp:nvSpPr>
      <dsp:spPr>
        <a:xfrm rot="18289469">
          <a:off x="1979429" y="1286552"/>
          <a:ext cx="821542" cy="40390"/>
        </a:xfrm>
        <a:custGeom>
          <a:avLst/>
          <a:gdLst/>
          <a:ahLst/>
          <a:cxnLst/>
          <a:rect l="0" t="0" r="0" b="0"/>
          <a:pathLst>
            <a:path>
              <a:moveTo>
                <a:pt x="0" y="20195"/>
              </a:moveTo>
              <a:lnTo>
                <a:pt x="821542" y="201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69661" y="1286208"/>
        <a:ext cx="41077" cy="41077"/>
      </dsp:txXfrm>
    </dsp:sp>
    <dsp:sp modelId="{03E95F59-3304-4402-AFC7-5CB8DE22C782}">
      <dsp:nvSpPr>
        <dsp:cNvPr id="0" name=""/>
        <dsp:cNvSpPr/>
      </dsp:nvSpPr>
      <dsp:spPr>
        <a:xfrm>
          <a:off x="2624777" y="676322"/>
          <a:ext cx="1172884" cy="58644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动态系统</a:t>
          </a:r>
        </a:p>
      </dsp:txBody>
      <dsp:txXfrm>
        <a:off x="2641953" y="693498"/>
        <a:ext cx="1138532" cy="552090"/>
      </dsp:txXfrm>
    </dsp:sp>
    <dsp:sp modelId="{39F19C84-3FD7-4BB3-81E8-B264BEAAD245}">
      <dsp:nvSpPr>
        <dsp:cNvPr id="0" name=""/>
        <dsp:cNvSpPr/>
      </dsp:nvSpPr>
      <dsp:spPr>
        <a:xfrm rot="18289469">
          <a:off x="3621467" y="612143"/>
          <a:ext cx="821542" cy="40390"/>
        </a:xfrm>
        <a:custGeom>
          <a:avLst/>
          <a:gdLst/>
          <a:ahLst/>
          <a:cxnLst/>
          <a:rect l="0" t="0" r="0" b="0"/>
          <a:pathLst>
            <a:path>
              <a:moveTo>
                <a:pt x="0" y="20195"/>
              </a:moveTo>
              <a:lnTo>
                <a:pt x="821542"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11700" y="611800"/>
        <a:ext cx="41077" cy="41077"/>
      </dsp:txXfrm>
    </dsp:sp>
    <dsp:sp modelId="{E886E17A-F364-4112-AABA-8A08D6897CDF}">
      <dsp:nvSpPr>
        <dsp:cNvPr id="0" name=""/>
        <dsp:cNvSpPr/>
      </dsp:nvSpPr>
      <dsp:spPr>
        <a:xfrm>
          <a:off x="4266815" y="1913"/>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交通流量监测系统</a:t>
          </a:r>
        </a:p>
      </dsp:txBody>
      <dsp:txXfrm>
        <a:off x="4283991" y="19089"/>
        <a:ext cx="1138532" cy="552090"/>
      </dsp:txXfrm>
    </dsp:sp>
    <dsp:sp modelId="{A90F9C34-7401-4281-91B2-34DE59D0D6E0}">
      <dsp:nvSpPr>
        <dsp:cNvPr id="0" name=""/>
        <dsp:cNvSpPr/>
      </dsp:nvSpPr>
      <dsp:spPr>
        <a:xfrm>
          <a:off x="3797661" y="949348"/>
          <a:ext cx="469153" cy="40390"/>
        </a:xfrm>
        <a:custGeom>
          <a:avLst/>
          <a:gdLst/>
          <a:ahLst/>
          <a:cxnLst/>
          <a:rect l="0" t="0" r="0" b="0"/>
          <a:pathLst>
            <a:path>
              <a:moveTo>
                <a:pt x="0" y="20195"/>
              </a:moveTo>
              <a:lnTo>
                <a:pt x="469153"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0509" y="957814"/>
        <a:ext cx="23457" cy="23457"/>
      </dsp:txXfrm>
    </dsp:sp>
    <dsp:sp modelId="{7B04853C-EC70-40E6-8A3B-D031DC4787F7}">
      <dsp:nvSpPr>
        <dsp:cNvPr id="0" name=""/>
        <dsp:cNvSpPr/>
      </dsp:nvSpPr>
      <dsp:spPr>
        <a:xfrm>
          <a:off x="4266815" y="676322"/>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信息控制系统</a:t>
          </a:r>
        </a:p>
      </dsp:txBody>
      <dsp:txXfrm>
        <a:off x="4283991" y="693498"/>
        <a:ext cx="1138532" cy="552090"/>
      </dsp:txXfrm>
    </dsp:sp>
    <dsp:sp modelId="{51933B4C-5EEB-4AB9-BFA4-6D80BD2D5009}">
      <dsp:nvSpPr>
        <dsp:cNvPr id="0" name=""/>
        <dsp:cNvSpPr/>
      </dsp:nvSpPr>
      <dsp:spPr>
        <a:xfrm rot="3310531">
          <a:off x="3621467" y="1286552"/>
          <a:ext cx="821542" cy="40390"/>
        </a:xfrm>
        <a:custGeom>
          <a:avLst/>
          <a:gdLst/>
          <a:ahLst/>
          <a:cxnLst/>
          <a:rect l="0" t="0" r="0" b="0"/>
          <a:pathLst>
            <a:path>
              <a:moveTo>
                <a:pt x="0" y="20195"/>
              </a:moveTo>
              <a:lnTo>
                <a:pt x="821542"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11700" y="1286208"/>
        <a:ext cx="41077" cy="41077"/>
      </dsp:txXfrm>
    </dsp:sp>
    <dsp:sp modelId="{CFD95685-83D4-4466-A0A2-DBFD0CE93109}">
      <dsp:nvSpPr>
        <dsp:cNvPr id="0" name=""/>
        <dsp:cNvSpPr/>
      </dsp:nvSpPr>
      <dsp:spPr>
        <a:xfrm>
          <a:off x="4266815" y="1350730"/>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高清视频系统</a:t>
          </a:r>
        </a:p>
      </dsp:txBody>
      <dsp:txXfrm>
        <a:off x="4283991" y="1367906"/>
        <a:ext cx="1138532" cy="552090"/>
      </dsp:txXfrm>
    </dsp:sp>
    <dsp:sp modelId="{D4DF23CC-1611-4E44-8274-60886E9DFE82}">
      <dsp:nvSpPr>
        <dsp:cNvPr id="0" name=""/>
        <dsp:cNvSpPr/>
      </dsp:nvSpPr>
      <dsp:spPr>
        <a:xfrm rot="3310531">
          <a:off x="1979429" y="1960960"/>
          <a:ext cx="821542" cy="40390"/>
        </a:xfrm>
        <a:custGeom>
          <a:avLst/>
          <a:gdLst/>
          <a:ahLst/>
          <a:cxnLst/>
          <a:rect l="0" t="0" r="0" b="0"/>
          <a:pathLst>
            <a:path>
              <a:moveTo>
                <a:pt x="0" y="20195"/>
              </a:moveTo>
              <a:lnTo>
                <a:pt x="821542" y="201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69661" y="1960617"/>
        <a:ext cx="41077" cy="41077"/>
      </dsp:txXfrm>
    </dsp:sp>
    <dsp:sp modelId="{1773469F-C935-403A-9800-C87E53336CB1}">
      <dsp:nvSpPr>
        <dsp:cNvPr id="0" name=""/>
        <dsp:cNvSpPr/>
      </dsp:nvSpPr>
      <dsp:spPr>
        <a:xfrm>
          <a:off x="2624777" y="2025139"/>
          <a:ext cx="1172884" cy="58644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静态系统</a:t>
          </a:r>
        </a:p>
      </dsp:txBody>
      <dsp:txXfrm>
        <a:off x="2641953" y="2042315"/>
        <a:ext cx="1138532" cy="552090"/>
      </dsp:txXfrm>
    </dsp:sp>
    <dsp:sp modelId="{8C133162-9FA2-43D3-8625-B0FD27BAFF69}">
      <dsp:nvSpPr>
        <dsp:cNvPr id="0" name=""/>
        <dsp:cNvSpPr/>
      </dsp:nvSpPr>
      <dsp:spPr>
        <a:xfrm>
          <a:off x="3797661" y="2298165"/>
          <a:ext cx="469153" cy="40390"/>
        </a:xfrm>
        <a:custGeom>
          <a:avLst/>
          <a:gdLst/>
          <a:ahLst/>
          <a:cxnLst/>
          <a:rect l="0" t="0" r="0" b="0"/>
          <a:pathLst>
            <a:path>
              <a:moveTo>
                <a:pt x="0" y="20195"/>
              </a:moveTo>
              <a:lnTo>
                <a:pt x="469153" y="2019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20509" y="2306631"/>
        <a:ext cx="23457" cy="23457"/>
      </dsp:txXfrm>
    </dsp:sp>
    <dsp:sp modelId="{27DD3351-708B-43B2-89C7-03405BAD68B9}">
      <dsp:nvSpPr>
        <dsp:cNvPr id="0" name=""/>
        <dsp:cNvSpPr/>
      </dsp:nvSpPr>
      <dsp:spPr>
        <a:xfrm>
          <a:off x="4266815" y="2025139"/>
          <a:ext cx="1172884" cy="58644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环境道路数据</a:t>
          </a:r>
        </a:p>
      </dsp:txBody>
      <dsp:txXfrm>
        <a:off x="4283991" y="2042315"/>
        <a:ext cx="1138532" cy="552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0"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交通数据流</a:t>
          </a:r>
        </a:p>
      </dsp:txBody>
      <dsp:txXfrm>
        <a:off x="20577"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数据挖掘</a:t>
          </a:r>
        </a:p>
      </dsp:txBody>
      <dsp:txXfrm>
        <a:off x="2576122" y="336720"/>
        <a:ext cx="2149313" cy="380370"/>
      </dsp:txXfrm>
    </dsp:sp>
    <dsp:sp modelId="{1F79F37C-CE9B-4B80-B3C6-2EED4D5210A1}">
      <dsp:nvSpPr>
        <dsp:cNvPr id="0" name=""/>
        <dsp:cNvSpPr/>
      </dsp:nvSpPr>
      <dsp:spPr>
        <a:xfrm>
          <a:off x="5111090"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实现价值</a:t>
          </a:r>
        </a:p>
      </dsp:txBody>
      <dsp:txXfrm>
        <a:off x="5131667"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8216" y="3640"/>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互联网技术、物联网技术</a:t>
          </a:r>
        </a:p>
      </dsp:txBody>
      <dsp:txXfrm>
        <a:off x="1342371" y="17795"/>
        <a:ext cx="2925712" cy="454986"/>
      </dsp:txXfrm>
    </dsp:sp>
    <dsp:sp modelId="{BD555ECD-06BD-4A1F-BA02-317D0DDF96B1}">
      <dsp:nvSpPr>
        <dsp:cNvPr id="0" name=""/>
        <dsp:cNvSpPr/>
      </dsp:nvSpPr>
      <dsp:spPr>
        <a:xfrm rot="5400000">
          <a:off x="2714609" y="499019"/>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517143"/>
        <a:ext cx="130489" cy="126865"/>
      </dsp:txXfrm>
    </dsp:sp>
    <dsp:sp modelId="{2540AA0E-757D-4219-867F-58750DBD6A90}">
      <dsp:nvSpPr>
        <dsp:cNvPr id="0" name=""/>
        <dsp:cNvSpPr/>
      </dsp:nvSpPr>
      <dsp:spPr>
        <a:xfrm>
          <a:off x="1328216" y="728584"/>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环境信息化</a:t>
          </a:r>
        </a:p>
      </dsp:txBody>
      <dsp:txXfrm>
        <a:off x="1342371" y="742739"/>
        <a:ext cx="2925712" cy="454986"/>
      </dsp:txXfrm>
    </dsp:sp>
    <dsp:sp modelId="{A56F34C6-29AA-4DEA-BEAC-161FC5EE5F27}">
      <dsp:nvSpPr>
        <dsp:cNvPr id="0" name=""/>
        <dsp:cNvSpPr/>
      </dsp:nvSpPr>
      <dsp:spPr>
        <a:xfrm rot="5400000">
          <a:off x="2714609" y="1223963"/>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1242087"/>
        <a:ext cx="130489" cy="126865"/>
      </dsp:txXfrm>
    </dsp:sp>
    <dsp:sp modelId="{4E7218C4-5D85-4519-A66E-317B327E1337}">
      <dsp:nvSpPr>
        <dsp:cNvPr id="0" name=""/>
        <dsp:cNvSpPr/>
      </dsp:nvSpPr>
      <dsp:spPr>
        <a:xfrm>
          <a:off x="1328216" y="1453529"/>
          <a:ext cx="2954022"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国家环保部门</a:t>
          </a:r>
        </a:p>
      </dsp:txBody>
      <dsp:txXfrm>
        <a:off x="1342371" y="1467684"/>
        <a:ext cx="2925712" cy="454986"/>
      </dsp:txXfrm>
    </dsp:sp>
    <dsp:sp modelId="{96D4F159-5D7E-4099-9EFE-44161BB6F27F}">
      <dsp:nvSpPr>
        <dsp:cNvPr id="0" name=""/>
        <dsp:cNvSpPr/>
      </dsp:nvSpPr>
      <dsp:spPr>
        <a:xfrm rot="5400000">
          <a:off x="2714609" y="1948907"/>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1967031"/>
        <a:ext cx="130489" cy="126865"/>
      </dsp:txXfrm>
    </dsp:sp>
    <dsp:sp modelId="{494D6F70-1C32-4A17-AF16-2A774BA53424}">
      <dsp:nvSpPr>
        <dsp:cNvPr id="0" name=""/>
        <dsp:cNvSpPr/>
      </dsp:nvSpPr>
      <dsp:spPr>
        <a:xfrm>
          <a:off x="1299373" y="2178473"/>
          <a:ext cx="3011708"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通过方案</a:t>
          </a:r>
        </a:p>
      </dsp:txBody>
      <dsp:txXfrm>
        <a:off x="1313528" y="2192628"/>
        <a:ext cx="2983398" cy="454986"/>
      </dsp:txXfrm>
    </dsp:sp>
    <dsp:sp modelId="{C30EA5D5-8AD0-4E4A-AC01-937A39890B2D}">
      <dsp:nvSpPr>
        <dsp:cNvPr id="0" name=""/>
        <dsp:cNvSpPr/>
      </dsp:nvSpPr>
      <dsp:spPr>
        <a:xfrm rot="5400000">
          <a:off x="2714609" y="2673852"/>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2691976"/>
        <a:ext cx="130489" cy="126865"/>
      </dsp:txXfrm>
    </dsp:sp>
    <dsp:sp modelId="{89E41045-7C23-4B7D-BA5C-2C69E7348B20}">
      <dsp:nvSpPr>
        <dsp:cNvPr id="0" name=""/>
        <dsp:cNvSpPr/>
      </dsp:nvSpPr>
      <dsp:spPr>
        <a:xfrm>
          <a:off x="1330720" y="2903417"/>
          <a:ext cx="2949015"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环境数据服务和环保云平台</a:t>
          </a:r>
        </a:p>
      </dsp:txBody>
      <dsp:txXfrm>
        <a:off x="1344875" y="2917572"/>
        <a:ext cx="2920705" cy="454986"/>
      </dsp:txXfrm>
    </dsp:sp>
    <dsp:sp modelId="{D0DEF083-3F4A-469A-BE81-2A693A84CF26}">
      <dsp:nvSpPr>
        <dsp:cNvPr id="0" name=""/>
        <dsp:cNvSpPr/>
      </dsp:nvSpPr>
      <dsp:spPr>
        <a:xfrm rot="5400000">
          <a:off x="2714609" y="3398796"/>
          <a:ext cx="181236" cy="217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83" y="3416920"/>
        <a:ext cx="130489" cy="126865"/>
      </dsp:txXfrm>
    </dsp:sp>
    <dsp:sp modelId="{08FB6B50-6525-42A6-95A1-A21DA4F49A42}">
      <dsp:nvSpPr>
        <dsp:cNvPr id="0" name=""/>
        <dsp:cNvSpPr/>
      </dsp:nvSpPr>
      <dsp:spPr>
        <a:xfrm>
          <a:off x="1301548" y="3628362"/>
          <a:ext cx="3007359" cy="48329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国家发展还是市场需求</a:t>
          </a:r>
        </a:p>
      </dsp:txBody>
      <dsp:txXfrm>
        <a:off x="1315703" y="3642517"/>
        <a:ext cx="2979049" cy="454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png"/><Relationship Id="rId7" Type="http://schemas.microsoft.com/office/2007/relationships/hdphoto" Target="../media/hdphoto5.wdp"/><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0.jpeg"/><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5" Type="http://schemas.microsoft.com/office/2007/relationships/hdphoto" Target="../media/hdphoto10.wdp"/><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 Id="rId6" Type="http://schemas.openxmlformats.org/officeDocument/2006/relationships/image" Target="../media/image40.jpeg"/><Relationship Id="rId5" Type="http://schemas.microsoft.com/office/2007/relationships/hdphoto" Target="../media/hdphoto12.wdp"/><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22.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1.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6.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7" name="矩形 16">
            <a:extLst>
              <a:ext uri="{FF2B5EF4-FFF2-40B4-BE49-F238E27FC236}">
                <a16:creationId xmlns:a16="http://schemas.microsoft.com/office/drawing/2014/main" id="{BFBFCC72-36E3-4040-8D27-B872575D8F88}"/>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8" name="矩形 17">
            <a:extLst>
              <a:ext uri="{FF2B5EF4-FFF2-40B4-BE49-F238E27FC236}">
                <a16:creationId xmlns:a16="http://schemas.microsoft.com/office/drawing/2014/main" id="{7D451F93-32FA-4888-B5B2-8D6F3B9FA0B9}"/>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6">
            <a:extLst>
              <a:ext uri="{FF2B5EF4-FFF2-40B4-BE49-F238E27FC236}">
                <a16:creationId xmlns:a16="http://schemas.microsoft.com/office/drawing/2014/main" id="{811D5C13-B843-4D60-B147-12D19CDDEDC5}"/>
              </a:ext>
            </a:extLst>
          </p:cNvPr>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20" name="Freeform 25">
            <a:extLst>
              <a:ext uri="{FF2B5EF4-FFF2-40B4-BE49-F238E27FC236}">
                <a16:creationId xmlns:a16="http://schemas.microsoft.com/office/drawing/2014/main" id="{F4F7C501-C1EF-48EF-890E-194F04657096}"/>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5">
            <a:extLst>
              <a:ext uri="{FF2B5EF4-FFF2-40B4-BE49-F238E27FC236}">
                <a16:creationId xmlns:a16="http://schemas.microsoft.com/office/drawing/2014/main" id="{102E955E-9CFD-4F59-99A2-3F22035506FC}"/>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906713" y="1806064"/>
            <a:ext cx="10378573" cy="12890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solidFill>
                  <a:srgbClr val="1A1A1A"/>
                </a:solidFill>
                <a:latin typeface="-apple-system"/>
              </a:rPr>
              <a:t>协同过滤</a:t>
            </a:r>
            <a:r>
              <a:rPr lang="en-US" altLang="zh-CN" dirty="0">
                <a:solidFill>
                  <a:srgbClr val="1A1A1A"/>
                </a:solidFill>
                <a:latin typeface="-apple-system"/>
              </a:rPr>
              <a:t>(Collaborative Filtering)</a:t>
            </a:r>
            <a:r>
              <a:rPr lang="zh-CN" altLang="en-US" dirty="0">
                <a:solidFill>
                  <a:srgbClr val="1A1A1A"/>
                </a:solidFill>
                <a:latin typeface="-apple-system"/>
              </a:rPr>
              <a:t>作为推荐算法中最经典的类型，</a:t>
            </a:r>
            <a:r>
              <a:rPr lang="zh-CN" altLang="en-US" dirty="0"/>
              <a:t>一般来说，协同过滤推荐分为三种类型。第一种是</a:t>
            </a:r>
            <a:r>
              <a:rPr lang="zh-CN" altLang="en-US" b="1" dirty="0"/>
              <a:t>基于用户</a:t>
            </a:r>
            <a:r>
              <a:rPr lang="en-US" altLang="zh-CN" b="1" dirty="0"/>
              <a:t>(user-based)</a:t>
            </a:r>
            <a:r>
              <a:rPr lang="zh-CN" altLang="en-US" b="1" dirty="0"/>
              <a:t>的协同过滤</a:t>
            </a:r>
            <a:r>
              <a:rPr lang="zh-CN" altLang="en-US" dirty="0"/>
              <a:t>，第二种是</a:t>
            </a:r>
            <a:r>
              <a:rPr lang="zh-CN" altLang="en-US" b="1" dirty="0"/>
              <a:t>基于项目</a:t>
            </a:r>
            <a:r>
              <a:rPr lang="en-US" altLang="zh-CN" b="1" dirty="0"/>
              <a:t>(item-based)</a:t>
            </a:r>
            <a:r>
              <a:rPr lang="zh-CN" altLang="en-US" b="1" dirty="0"/>
              <a:t>的协同过滤</a:t>
            </a:r>
            <a:r>
              <a:rPr lang="zh-CN" altLang="en-US" dirty="0"/>
              <a:t>，第三种是</a:t>
            </a:r>
            <a:r>
              <a:rPr lang="zh-CN" altLang="en-US" b="1" dirty="0"/>
              <a:t>基于模型</a:t>
            </a:r>
            <a:r>
              <a:rPr lang="en-US" altLang="zh-CN" b="1" dirty="0"/>
              <a:t>(model based)</a:t>
            </a:r>
            <a:r>
              <a:rPr lang="zh-CN" altLang="en-US" b="1" dirty="0"/>
              <a:t>的协同过滤</a:t>
            </a:r>
            <a:r>
              <a:rPr lang="zh-CN" altLang="en-US"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758202"/>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579468"/>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721255" y="5623116"/>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579468"/>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7165761" y="5623116"/>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2061173155"/>
              </p:ext>
            </p:extLst>
          </p:nvPr>
        </p:nvGraphicFramePr>
        <p:xfrm>
          <a:off x="1102447" y="3013864"/>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5140320" y="5837134"/>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447798" y="5830687"/>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762027" y="5834319"/>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729898" cy="2880000"/>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1674634"/>
            <a:ext cx="4196013" cy="44340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基于用户</a:t>
            </a:r>
            <a:r>
              <a:rPr lang="en-US" altLang="zh-CN" sz="1600" b="1" dirty="0">
                <a:solidFill>
                  <a:srgbClr val="1A1A1A"/>
                </a:solidFill>
                <a:latin typeface="-apple-system"/>
              </a:rPr>
              <a:t>(user-based)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6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6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而基于项目</a:t>
            </a:r>
            <a:r>
              <a:rPr lang="en-US" altLang="zh-CN" sz="1600" b="1" dirty="0">
                <a:solidFill>
                  <a:srgbClr val="1A1A1A"/>
                </a:solidFill>
                <a:latin typeface="-apple-system"/>
              </a:rPr>
              <a:t>(item-based)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600" dirty="0">
                <a:solidFill>
                  <a:srgbClr val="1A1A1A"/>
                </a:solidFill>
                <a:latin typeface="-apple-system"/>
              </a:rPr>
              <a:t>和基于用户的协同过滤类似，不过我们转向找到物品和物品之间的相似度，只有找到了目标用户对某些物品的评分，那么我们就可以对相似度高的类似物品进行预测，将评分最高的若干个相似物品推荐给用户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48377" y="2771328"/>
            <a:ext cx="7278908" cy="3384000"/>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26300" y="2447328"/>
            <a:ext cx="4590044" cy="4032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9292341" cy="646331"/>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9" y="1794011"/>
            <a:ext cx="8524106" cy="442339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000" dirty="0">
                <a:solidFill>
                  <a:srgbClr val="1A1A1A"/>
                </a:solidFill>
                <a:latin typeface="-apple-system"/>
              </a:rPr>
              <a:t>基于模型的协同过滤</a:t>
            </a:r>
            <a:endParaRPr lang="en-US" altLang="zh-CN" sz="20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600" b="1" dirty="0">
                <a:latin typeface="-apple-system"/>
              </a:rPr>
              <a:t>目前最主流的协同过滤类型</a:t>
            </a:r>
            <a:r>
              <a:rPr lang="zh-CN" altLang="en-US" sz="1600" dirty="0">
                <a:solidFill>
                  <a:srgbClr val="1A1A1A"/>
                </a:solidFill>
                <a:latin typeface="-apple-system"/>
              </a:rPr>
              <a:t>，其相关算法较多</a:t>
            </a:r>
            <a:endParaRPr lang="en-US" altLang="zh-CN" sz="16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600" b="1" dirty="0">
                <a:solidFill>
                  <a:srgbClr val="1A1A1A"/>
                </a:solidFill>
                <a:latin typeface="-apple-system"/>
              </a:rPr>
              <a:t>核心思想</a:t>
            </a:r>
            <a:r>
              <a:rPr lang="zh-CN" altLang="en-US" sz="1600" dirty="0">
                <a:solidFill>
                  <a:srgbClr val="1A1A1A"/>
                </a:solidFill>
                <a:latin typeface="-apple-system"/>
              </a:rPr>
              <a:t>：存在</a:t>
            </a:r>
            <a:r>
              <a:rPr lang="en-US" altLang="zh-CN" sz="1600" dirty="0">
                <a:solidFill>
                  <a:srgbClr val="1A1A1A"/>
                </a:solidFill>
                <a:latin typeface="-apple-system"/>
              </a:rPr>
              <a:t>m</a:t>
            </a:r>
            <a:r>
              <a:rPr lang="zh-CN" altLang="en-US" sz="1600" dirty="0">
                <a:solidFill>
                  <a:srgbClr val="1A1A1A"/>
                </a:solidFill>
                <a:latin typeface="-apple-system"/>
              </a:rPr>
              <a:t>个物品，</a:t>
            </a:r>
            <a:r>
              <a:rPr lang="en-US" altLang="zh-CN" sz="1600" dirty="0">
                <a:solidFill>
                  <a:srgbClr val="1A1A1A"/>
                </a:solidFill>
                <a:latin typeface="-apple-system"/>
              </a:rPr>
              <a:t>m</a:t>
            </a:r>
            <a:r>
              <a:rPr lang="zh-CN" altLang="en-US" sz="16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600" dirty="0">
              <a:solidFill>
                <a:srgbClr val="1A1A1A"/>
              </a:solidFill>
              <a:latin typeface="-apple-system"/>
            </a:endParaRPr>
          </a:p>
          <a:p>
            <a:pPr marL="742939" lvl="1" indent="-285750">
              <a:buFont typeface="Wingdings" panose="05000000000000000000" pitchFamily="2" charset="2"/>
              <a:buChar char="p"/>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sz="2000" dirty="0">
                <a:latin typeface="-apple-system"/>
              </a:rPr>
              <a:t>机器学习方法</a:t>
            </a:r>
            <a:endParaRPr lang="en-US" altLang="zh-CN" sz="2000" dirty="0">
              <a:latin typeface="-apple-system"/>
            </a:endParaRPr>
          </a:p>
          <a:p>
            <a:pPr marL="742939" lvl="1" indent="-285750">
              <a:lnSpc>
                <a:spcPct val="200000"/>
              </a:lnSpc>
              <a:buFont typeface="Wingdings" panose="05000000000000000000" pitchFamily="2" charset="2"/>
              <a:buChar char="p"/>
            </a:pPr>
            <a:r>
              <a:rPr lang="zh-CN" altLang="en-US" sz="1600" dirty="0">
                <a:solidFill>
                  <a:srgbClr val="1A1A1A"/>
                </a:solidFill>
                <a:latin typeface="-apple-system"/>
              </a:rPr>
              <a:t>关联算法，聚类算法，分类算法，回归算法，矩阵分解，神经网络</a:t>
            </a:r>
            <a:r>
              <a:rPr lang="en-US" altLang="zh-CN" sz="1600" dirty="0">
                <a:solidFill>
                  <a:srgbClr val="1A1A1A"/>
                </a:solidFill>
                <a:latin typeface="-apple-system"/>
              </a:rPr>
              <a:t>,</a:t>
            </a:r>
            <a:r>
              <a:rPr lang="zh-CN" altLang="en-US" sz="1600" dirty="0">
                <a:solidFill>
                  <a:srgbClr val="1A1A1A"/>
                </a:solidFill>
                <a:latin typeface="-apple-system"/>
              </a:rPr>
              <a:t>图模型以及隐语义模型来解决</a:t>
            </a:r>
            <a:endParaRPr lang="zh-CN" altLang="en-US" sz="16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923330"/>
          </a:xfrm>
          <a:prstGeom prst="rect">
            <a:avLst/>
          </a:prstGeom>
        </p:spPr>
        <p:txBody>
          <a:bodyPr wrap="square">
            <a:spAutoFit/>
          </a:bodyPr>
          <a:lstStyle/>
          <a:p>
            <a:pPr marL="285750" indent="-285750">
              <a:buFont typeface="Wingdings" panose="05000000000000000000" pitchFamily="2" charset="2"/>
              <a:buChar char="n"/>
            </a:pPr>
            <a:r>
              <a:rPr lang="zh-CN" altLang="zh-CN" dirty="0"/>
              <a:t>美国地质调查局（</a:t>
            </a:r>
            <a:r>
              <a:rPr lang="en-US" altLang="zh-CN" dirty="0"/>
              <a:t>USGS</a:t>
            </a:r>
            <a:r>
              <a:rPr lang="zh-CN" altLang="zh-CN" dirty="0"/>
              <a:t>）启动了</a:t>
            </a:r>
            <a:r>
              <a:rPr lang="en-US" altLang="zh-CN" dirty="0"/>
              <a:t>8</a:t>
            </a:r>
            <a:r>
              <a:rPr lang="zh-CN" altLang="zh-CN" dirty="0"/>
              <a:t>个新的研究项目</a:t>
            </a:r>
            <a:r>
              <a:rPr lang="zh-CN" altLang="en-US" dirty="0"/>
              <a:t>，</a:t>
            </a:r>
            <a:r>
              <a:rPr lang="zh-CN" altLang="zh-CN"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69332"/>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高新技术和信息技术的发展，一直推动地震观测技术的进步。</a:t>
            </a:r>
            <a:endParaRPr lang="en-US" altLang="zh-CN"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923330"/>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在移动互联网和物联网时代，微机电传感器（</a:t>
            </a:r>
            <a:r>
              <a:rPr lang="en-US" altLang="zh-CN" dirty="0"/>
              <a:t>MEMS</a:t>
            </a:r>
            <a:r>
              <a:rPr lang="zh-CN" altLang="zh-CN" dirty="0"/>
              <a:t>）技术和互联网智能技术使地震观测设备也遵循大数据产生的规律，即从精密到简单，从笨重到智能、从昂贵到低廉、从量少到量大。</a:t>
            </a:r>
            <a:endParaRPr lang="en-US" altLang="zh-CN"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646331"/>
          </a:xfrm>
          <a:prstGeom prst="rect">
            <a:avLst/>
          </a:prstGeom>
        </p:spPr>
        <p:txBody>
          <a:bodyPr wrap="square">
            <a:spAutoFit/>
          </a:bodyPr>
          <a:lstStyle/>
          <a:p>
            <a:pPr marL="285750" indent="-285750" hangingPunct="0">
              <a:buFont typeface="Wingdings" panose="05000000000000000000" pitchFamily="2" charset="2"/>
              <a:buChar char="n"/>
            </a:pPr>
            <a:r>
              <a:rPr lang="zh-CN" altLang="zh-CN"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6" y="1867491"/>
            <a:ext cx="8465712" cy="369332"/>
          </a:xfrm>
          <a:prstGeom prst="rect">
            <a:avLst/>
          </a:prstGeom>
          <a:noFill/>
        </p:spPr>
        <p:txBody>
          <a:bodyPr wrap="square">
            <a:spAutoFit/>
          </a:bodyPr>
          <a:lstStyle/>
          <a:p>
            <a:pPr marL="285750" indent="-285750">
              <a:buFont typeface="Wingdings" panose="05000000000000000000" pitchFamily="2" charset="2"/>
              <a:buChar char="n"/>
            </a:pPr>
            <a:r>
              <a:rPr lang="en-US" altLang="zh-CN" dirty="0"/>
              <a:t> </a:t>
            </a:r>
            <a:r>
              <a:rPr lang="zh-CN" altLang="zh-CN" dirty="0"/>
              <a:t>烈度速报就是在破坏性地震发生时能够快速给出不同地区的烈度分布情况</a:t>
            </a:r>
            <a:endParaRPr lang="zh-CN" altLang="en-US"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77" y="3089812"/>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806049" y="3053812"/>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3066765" y="6065704"/>
            <a:ext cx="3098365" cy="307777"/>
          </a:xfrm>
          <a:prstGeom prst="rect">
            <a:avLst/>
          </a:prstGeom>
          <a:solidFill>
            <a:schemeClr val="accent4">
              <a:lumMod val="75000"/>
            </a:schemeClr>
          </a:solidFill>
        </p:spPr>
        <p:txBody>
          <a:bodyPr wrap="square">
            <a:spAutoFit/>
          </a:bodyPr>
          <a:lstStyle/>
          <a:p>
            <a:pPr algn="ctr"/>
            <a:r>
              <a:rPr lang="en-US" altLang="zh-CN" sz="1100" dirty="0">
                <a:solidFill>
                  <a:schemeClr val="bg1"/>
                </a:solidFill>
              </a:rPr>
              <a:t>    </a:t>
            </a:r>
            <a:r>
              <a:rPr lang="zh-CN" altLang="zh-CN" sz="14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2681662981"/>
              </p:ext>
            </p:extLst>
          </p:nvPr>
        </p:nvGraphicFramePr>
        <p:xfrm>
          <a:off x="1607702" y="2429680"/>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8189286" y="6065704"/>
            <a:ext cx="1223628" cy="307777"/>
          </a:xfrm>
          <a:prstGeom prst="rect">
            <a:avLst/>
          </a:prstGeom>
          <a:solidFill>
            <a:schemeClr val="accent5">
              <a:lumMod val="60000"/>
              <a:lumOff val="40000"/>
            </a:schemeClr>
          </a:solidFill>
        </p:spPr>
        <p:txBody>
          <a:bodyPr wrap="square">
            <a:spAutoFit/>
          </a:bodyPr>
          <a:lstStyle/>
          <a:p>
            <a:r>
              <a:rPr lang="en-US" altLang="zh-CN" sz="1400" dirty="0">
                <a:solidFill>
                  <a:schemeClr val="bg1"/>
                </a:solidFill>
              </a:rPr>
              <a:t>      </a:t>
            </a:r>
            <a:r>
              <a:rPr lang="zh-CN" altLang="en-US" sz="14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4214207089"/>
              </p:ext>
            </p:extLst>
          </p:nvPr>
        </p:nvGraphicFramePr>
        <p:xfrm>
          <a:off x="1296043" y="1898442"/>
          <a:ext cx="9771026"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797182"/>
            <a:ext cx="8141330" cy="646331"/>
          </a:xfrm>
          <a:prstGeom prst="rect">
            <a:avLst/>
          </a:prstGeom>
        </p:spPr>
        <p:txBody>
          <a:bodyPr wrap="square">
            <a:spAutoFit/>
          </a:bodyPr>
          <a:lstStyle/>
          <a:p>
            <a:pPr marL="285750" indent="-285750">
              <a:buFont typeface="Wingdings" panose="05000000000000000000" pitchFamily="2" charset="2"/>
              <a:buChar char="n"/>
            </a:pPr>
            <a:r>
              <a:rPr lang="zh-CN" altLang="zh-CN" dirty="0"/>
              <a:t>中国地震局在发改委的支持下，在下一代互联网地震应用的开发项目中，开发了一系列移动互联网应用技术。</a:t>
            </a:r>
            <a:endParaRPr lang="zh-CN" altLang="en-US" dirty="0"/>
          </a:p>
        </p:txBody>
      </p:sp>
      <p:sp>
        <p:nvSpPr>
          <p:cNvPr id="11" name="矩形 10">
            <a:extLst>
              <a:ext uri="{FF2B5EF4-FFF2-40B4-BE49-F238E27FC236}">
                <a16:creationId xmlns:a16="http://schemas.microsoft.com/office/drawing/2014/main" id="{D8C1CA9A-BD28-4ADF-B8B7-6770E0FB861C}"/>
              </a:ext>
            </a:extLst>
          </p:cNvPr>
          <p:cNvSpPr/>
          <p:nvPr/>
        </p:nvSpPr>
        <p:spPr>
          <a:xfrm>
            <a:off x="1149972" y="2502371"/>
            <a:ext cx="8123049" cy="646331"/>
          </a:xfrm>
          <a:prstGeom prst="rect">
            <a:avLst/>
          </a:prstGeom>
        </p:spPr>
        <p:txBody>
          <a:bodyPr wrap="square">
            <a:spAutoFit/>
          </a:bodyPr>
          <a:lstStyle/>
          <a:p>
            <a:pPr marL="285750" indent="-285750">
              <a:buFont typeface="Wingdings" panose="05000000000000000000" pitchFamily="2" charset="2"/>
              <a:buChar char="n"/>
            </a:pPr>
            <a:r>
              <a:rPr lang="zh-CN" altLang="zh-CN" dirty="0"/>
              <a:t>特别是以智能手机为基础结合</a:t>
            </a:r>
            <a:r>
              <a:rPr lang="en-US" altLang="zh-CN" dirty="0"/>
              <a:t>MEMS</a:t>
            </a:r>
            <a:r>
              <a:rPr lang="zh-CN" altLang="zh-CN" dirty="0"/>
              <a:t>技术开发了地震烈度计和动态地震烈度网技术</a:t>
            </a:r>
            <a:r>
              <a:rPr lang="zh-CN" altLang="en-US" dirty="0"/>
              <a:t>，</a:t>
            </a:r>
            <a:r>
              <a:rPr lang="zh-CN" altLang="zh-CN" dirty="0"/>
              <a:t>这种技术可以适合大量密集地震观测网的布设</a:t>
            </a:r>
            <a:r>
              <a:rPr lang="zh-CN" altLang="en-US"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728215" y="3279026"/>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447000" y="5961848"/>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525780" y="3363777"/>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364044" y="5983600"/>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926472" y="666917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505761" y="1728018"/>
            <a:ext cx="4296598" cy="45550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700" dirty="0"/>
              <a:t>如上所述，密集地震观测网完全遵循了大数据产生的规律，从精密的传统地震仪到简单的</a:t>
            </a:r>
            <a:r>
              <a:rPr lang="en-US" altLang="zh-CN" sz="1700" dirty="0"/>
              <a:t>MEMS</a:t>
            </a:r>
            <a:r>
              <a:rPr lang="zh-CN" altLang="zh-CN" sz="1700" dirty="0"/>
              <a:t>烈度计，从昂贵的设备到廉价的</a:t>
            </a:r>
            <a:r>
              <a:rPr lang="en-US" altLang="zh-CN" sz="1700" dirty="0"/>
              <a:t>MEMS</a:t>
            </a:r>
            <a:r>
              <a:rPr lang="zh-CN" altLang="zh-CN" sz="1700" dirty="0"/>
              <a:t>设备，从高精度仪器到智能化的设备，从</a:t>
            </a:r>
            <a:r>
              <a:rPr lang="en-US" altLang="zh-CN" sz="1700" dirty="0"/>
              <a:t>100</a:t>
            </a:r>
            <a:r>
              <a:rPr lang="zh-CN" altLang="zh-CN" sz="1700" dirty="0"/>
              <a:t>～</a:t>
            </a:r>
            <a:r>
              <a:rPr lang="en-US" altLang="zh-CN" sz="1700" dirty="0"/>
              <a:t>200</a:t>
            </a:r>
            <a:r>
              <a:rPr lang="zh-CN" altLang="zh-CN" sz="1700" dirty="0"/>
              <a:t>千米稀疏的量少台站到</a:t>
            </a:r>
            <a:r>
              <a:rPr lang="en-US" altLang="zh-CN" sz="1700" dirty="0"/>
              <a:t>10</a:t>
            </a:r>
            <a:r>
              <a:rPr lang="zh-CN" altLang="zh-CN" sz="1700" dirty="0"/>
              <a:t>千米左右量大的密集地震观测网</a:t>
            </a:r>
            <a:endParaRPr lang="en-US" altLang="zh-CN" sz="1700" dirty="0"/>
          </a:p>
          <a:p>
            <a:pPr marL="285750" indent="-285750">
              <a:lnSpc>
                <a:spcPct val="150000"/>
              </a:lnSpc>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zh-CN" altLang="zh-CN" sz="1700" dirty="0"/>
              <a:t>地震观测的数据从小数据变成了大数据。所以，</a:t>
            </a:r>
            <a:r>
              <a:rPr lang="zh-CN" altLang="zh-CN" sz="1700" b="1" dirty="0"/>
              <a:t>密集地震观测网将会把地震带进大数据时代</a:t>
            </a:r>
            <a:endParaRPr lang="zh-CN" altLang="zh-CN" sz="17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420961" y="1791564"/>
            <a:ext cx="7084800" cy="4428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38554"/>
          </a:xfrm>
          <a:prstGeom prst="rect">
            <a:avLst/>
          </a:prstGeom>
          <a:solidFill>
            <a:schemeClr val="accent6">
              <a:lumMod val="75000"/>
            </a:schemeClr>
          </a:solidFill>
        </p:spPr>
        <p:txBody>
          <a:bodyPr wrap="square">
            <a:spAutoFit/>
          </a:bodyPr>
          <a:lstStyle/>
          <a:p>
            <a:pPr algn="ctr"/>
            <a:r>
              <a:rPr lang="zh-CN" altLang="zh-CN" sz="1600" b="1" dirty="0">
                <a:solidFill>
                  <a:schemeClr val="bg1"/>
                </a:solidFill>
              </a:rPr>
              <a:t>成都市和中国台湾密集地震观测网</a:t>
            </a:r>
            <a:endParaRPr lang="zh-CN" altLang="en-US" sz="16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38554"/>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6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3550972" cy="400110"/>
          </a:xfrm>
          <a:prstGeom prst="rect">
            <a:avLst/>
          </a:prstGeom>
          <a:noFill/>
        </p:spPr>
        <p:txBody>
          <a:bodyPr wrap="none" rtlCol="0">
            <a:spAutoFit/>
          </a:bodyPr>
          <a:lstStyle/>
          <a:p>
            <a:r>
              <a:rPr lang="en-US" altLang="zh-CN" sz="2000" b="1" dirty="0"/>
              <a:t>1. </a:t>
            </a:r>
            <a:r>
              <a:rPr lang="zh-CN" altLang="zh-CN" sz="2000" b="1" dirty="0"/>
              <a:t>地震大数据一定是巨量数据</a:t>
            </a:r>
            <a:endParaRPr lang="zh-CN" altLang="en-US" sz="20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1244703406"/>
              </p:ext>
            </p:extLst>
          </p:nvPr>
        </p:nvGraphicFramePr>
        <p:xfrm>
          <a:off x="7488387" y="2905337"/>
          <a:ext cx="2564205" cy="707367"/>
        </p:xfrm>
        <a:graphic>
          <a:graphicData uri="http://schemas.openxmlformats.org/presentationml/2006/ole">
            <mc:AlternateContent xmlns:mc="http://schemas.openxmlformats.org/markup-compatibility/2006">
              <mc:Choice xmlns:v="urn:schemas-microsoft-com:vml" Requires="v">
                <p:oleObj spid="_x0000_s3093"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8387" y="2905337"/>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6271127" cy="115685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使用大数据关联方法</a:t>
            </a:r>
            <a:r>
              <a:rPr lang="zh-CN" altLang="zh-CN" sz="1600" dirty="0">
                <a:solidFill>
                  <a:srgbClr val="0070C0"/>
                </a:solidFill>
              </a:rPr>
              <a:t>地震前兆异常度</a:t>
            </a:r>
            <a:r>
              <a:rPr lang="zh-CN" altLang="zh-CN" sz="1600" dirty="0"/>
              <a:t>的研究表明：地震前兆观测数据是和构造体有关的，它们是相关联的。汶川地震前前兆异常度的变化，和巴颜克拉块体有关联，这和各方面研究成果一致</a:t>
            </a:r>
            <a:r>
              <a:rPr lang="zh-CN" altLang="zh-CN" sz="1400" dirty="0"/>
              <a:t>。</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307777"/>
          </a:xfrm>
          <a:prstGeom prst="rect">
            <a:avLst/>
          </a:prstGeom>
          <a:noFill/>
        </p:spPr>
        <p:txBody>
          <a:bodyPr wrap="square">
            <a:spAutoFit/>
          </a:bodyPr>
          <a:lstStyle/>
          <a:p>
            <a:r>
              <a:rPr lang="en-US" altLang="zh-CN" sz="1100" b="1" dirty="0"/>
              <a:t>          </a:t>
            </a:r>
            <a:r>
              <a:rPr lang="zh-CN" altLang="zh-CN" sz="1400" b="1" dirty="0"/>
              <a:t>地震前兆异常度</a:t>
            </a:r>
            <a:endParaRPr lang="zh-CN" altLang="zh-CN" sz="1100" b="1" dirty="0"/>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582758" cy="523220"/>
          </a:xfrm>
          <a:prstGeom prst="rect">
            <a:avLst/>
          </a:prstGeom>
          <a:noFill/>
        </p:spPr>
        <p:txBody>
          <a:bodyPr wrap="none" rtlCol="0">
            <a:spAutoFit/>
          </a:bodyPr>
          <a:lstStyle/>
          <a:p>
            <a:r>
              <a:rPr lang="en-US" altLang="zh-CN" sz="2000" b="1" dirty="0"/>
              <a:t>2</a:t>
            </a:r>
            <a:r>
              <a:rPr lang="en-US" altLang="zh-CN" sz="2800" b="1" dirty="0"/>
              <a:t>. </a:t>
            </a:r>
            <a:r>
              <a:rPr lang="zh-CN" altLang="zh-CN" sz="2000" b="1" dirty="0"/>
              <a:t>地震大数据</a:t>
            </a:r>
            <a:r>
              <a:rPr lang="zh-CN" altLang="en-US" sz="2000" b="1" dirty="0"/>
              <a:t>找关联</a:t>
            </a:r>
            <a:endParaRPr lang="zh-CN" altLang="en-US" sz="1600" b="1" dirty="0"/>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884070"/>
          </a:xfrm>
          <a:prstGeom prst="rect">
            <a:avLst/>
          </a:prstGeom>
          <a:noFill/>
          <a:ln w="9525">
            <a:noFill/>
            <a:miter lim="800000"/>
          </a:ln>
          <a:effectLst/>
        </p:spPr>
        <p:txBody>
          <a:bodyPr wrap="square" lIns="72000" tIns="72000" rIns="72000" bIns="72000">
            <a:spAutoFit/>
          </a:bodyPr>
          <a:lstStyle/>
          <a:p>
            <a:pPr marL="285750" indent="-285750">
              <a:buFont typeface="Wingdings" panose="05000000000000000000" pitchFamily="2" charset="2"/>
              <a:buChar char="Ø"/>
            </a:pPr>
            <a:r>
              <a:rPr lang="zh-CN" altLang="en-US" sz="16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714062" cy="830997"/>
          </a:xfrm>
          <a:prstGeom prst="rect">
            <a:avLst/>
          </a:prstGeom>
          <a:noFill/>
          <a:ln w="9525">
            <a:noFill/>
            <a:miter lim="800000"/>
          </a:ln>
          <a:effectLst/>
        </p:spPr>
        <p:txBody>
          <a:bodyPr wrap="square">
            <a:spAutoFit/>
          </a:bodyPr>
          <a:lstStyle/>
          <a:p>
            <a:pPr marL="285750" indent="-285750">
              <a:buFont typeface="Wingdings" panose="05000000000000000000" pitchFamily="2" charset="2"/>
              <a:buChar char="Ø"/>
            </a:pPr>
            <a:r>
              <a:rPr lang="zh-CN" altLang="en-US" sz="1600" dirty="0"/>
              <a:t>当数据量以指数级扩张时，在小数量级的数据中表现很差的简单算法，准确率会大幅提高；大数据的简单算法比小数据复杂算法更有效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6678431" cy="400110"/>
          </a:xfrm>
          <a:prstGeom prst="rect">
            <a:avLst/>
          </a:prstGeom>
          <a:noFill/>
        </p:spPr>
        <p:txBody>
          <a:bodyPr wrap="none" rtlCol="0">
            <a:spAutoFit/>
          </a:bodyPr>
          <a:lstStyle/>
          <a:p>
            <a:r>
              <a:rPr lang="en-US" altLang="zh-CN" sz="2000" b="1" dirty="0"/>
              <a:t>3. </a:t>
            </a:r>
            <a:r>
              <a:rPr lang="zh-CN" altLang="zh-CN" sz="2000" b="1" dirty="0"/>
              <a:t>地震</a:t>
            </a:r>
            <a:r>
              <a:rPr lang="zh-CN" altLang="en-US" sz="2000" b="1" dirty="0"/>
              <a:t>处理从复杂到简单</a:t>
            </a:r>
            <a:r>
              <a:rPr lang="en-US" altLang="zh-CN" sz="2000" b="1" dirty="0"/>
              <a:t>-</a:t>
            </a:r>
            <a:r>
              <a:rPr lang="zh-CN" altLang="en-US" sz="2000" dirty="0"/>
              <a:t>从“复杂算法”到“简单算法”</a:t>
            </a:r>
            <a:endParaRPr lang="zh-CN" altLang="en-US" sz="1600" dirty="0"/>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69332"/>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69332"/>
          </a:xfrm>
          <a:prstGeom prst="rect">
            <a:avLst/>
          </a:prstGeom>
          <a:solidFill>
            <a:srgbClr val="003A8F"/>
          </a:solidFill>
          <a:ln>
            <a:noFill/>
          </a:ln>
          <a:effectLst/>
        </p:spPr>
        <p:txBody>
          <a:bodyPr wrap="square">
            <a:spAutoFit/>
          </a:bodyPr>
          <a:lstStyle/>
          <a:p>
            <a:pPr algn="ctr">
              <a:spcBef>
                <a:spcPct val="50000"/>
              </a:spcBef>
            </a:pPr>
            <a:r>
              <a:rPr lang="zh-CN" altLang="en-US"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887564" y="1859340"/>
            <a:ext cx="8963446" cy="2185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6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887563" y="3929137"/>
            <a:ext cx="8963446"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7249100" cy="400110"/>
          </a:xfrm>
          <a:prstGeom prst="rect">
            <a:avLst/>
          </a:prstGeom>
          <a:noFill/>
        </p:spPr>
        <p:txBody>
          <a:bodyPr wrap="none" rtlCol="0">
            <a:spAutoFit/>
          </a:bodyPr>
          <a:lstStyle/>
          <a:p>
            <a:r>
              <a:rPr lang="en-US" altLang="zh-CN" sz="2000" b="1" dirty="0"/>
              <a:t>4. </a:t>
            </a:r>
            <a:r>
              <a:rPr lang="zh-CN" altLang="zh-CN" sz="2000" b="1" dirty="0"/>
              <a:t>地震</a:t>
            </a:r>
            <a:r>
              <a:rPr lang="zh-CN" altLang="en-US" sz="2000" b="1" dirty="0"/>
              <a:t>处理从复杂到简单</a:t>
            </a:r>
            <a:r>
              <a:rPr lang="en-US" altLang="zh-CN" sz="2000" b="1" dirty="0"/>
              <a:t>-</a:t>
            </a:r>
            <a:r>
              <a:rPr lang="zh-CN" altLang="en-US" sz="20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3663182" cy="400110"/>
          </a:xfrm>
          <a:prstGeom prst="rect">
            <a:avLst/>
          </a:prstGeom>
        </p:spPr>
        <p:txBody>
          <a:bodyPr wrap="none">
            <a:spAutoFit/>
          </a:bodyPr>
          <a:lstStyle/>
          <a:p>
            <a:r>
              <a:rPr lang="en-US" altLang="zh-CN" sz="2000" b="1" dirty="0"/>
              <a:t>1</a:t>
            </a:r>
            <a:r>
              <a:rPr lang="zh-CN" altLang="zh-CN" sz="20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00" y="3274527"/>
            <a:ext cx="7828869" cy="23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956645"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传统的精密昂贵的地震台站到密集地震观测网的，从精密的传统地震仪到简单的</a:t>
            </a:r>
            <a:r>
              <a:rPr lang="en-US" altLang="zh-CN" sz="1600" dirty="0"/>
              <a:t>MEMS</a:t>
            </a:r>
            <a:r>
              <a:rPr lang="zh-CN" altLang="zh-CN" sz="16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994712" y="5695571"/>
            <a:ext cx="7639481"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4432624" cy="400110"/>
          </a:xfrm>
          <a:prstGeom prst="rect">
            <a:avLst/>
          </a:prstGeom>
        </p:spPr>
        <p:txBody>
          <a:bodyPr wrap="none">
            <a:spAutoFit/>
          </a:bodyPr>
          <a:lstStyle/>
          <a:p>
            <a:r>
              <a:rPr lang="en-US" altLang="zh-CN" sz="2000" b="1" dirty="0"/>
              <a:t>2</a:t>
            </a:r>
            <a:r>
              <a:rPr lang="zh-CN" altLang="zh-CN" sz="20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771367" y="2569918"/>
            <a:ext cx="5641925" cy="34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572341" y="6010624"/>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892552"/>
          </a:xfrm>
          <a:prstGeom prst="rect">
            <a:avLst/>
          </a:prstGeom>
        </p:spPr>
        <p:txBody>
          <a:bodyPr wrap="square">
            <a:spAutoFit/>
          </a:bodyPr>
          <a:lstStyle/>
          <a:p>
            <a:pPr marL="285750" indent="-285750">
              <a:buFont typeface="Wingdings" panose="05000000000000000000" pitchFamily="2" charset="2"/>
              <a:buChar char="n"/>
            </a:pPr>
            <a:r>
              <a:rPr lang="zh-CN" altLang="zh-CN" dirty="0"/>
              <a:t>现代高新技术和互联网发展迅猛，各种新型传感器和信息技术，可以为地震前兆提供廉价的设备，为加密观测提供了条件</a:t>
            </a:r>
            <a:r>
              <a:rPr lang="zh-CN" altLang="en-US" dirty="0"/>
              <a:t>，</a:t>
            </a:r>
            <a:r>
              <a:rPr lang="zh-CN" altLang="zh-CN"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3406702" cy="400110"/>
          </a:xfrm>
          <a:prstGeom prst="rect">
            <a:avLst/>
          </a:prstGeom>
        </p:spPr>
        <p:txBody>
          <a:bodyPr wrap="none">
            <a:spAutoFit/>
          </a:bodyPr>
          <a:lstStyle/>
          <a:p>
            <a:r>
              <a:rPr lang="en-US" altLang="zh-CN" sz="2000" b="1" dirty="0"/>
              <a:t>3</a:t>
            </a:r>
            <a:r>
              <a:rPr lang="zh-CN" altLang="zh-CN" sz="20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1012838"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012838" y="4274134"/>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7119192" y="2753539"/>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3406702" cy="400110"/>
          </a:xfrm>
          <a:prstGeom prst="rect">
            <a:avLst/>
          </a:prstGeom>
        </p:spPr>
        <p:txBody>
          <a:bodyPr wrap="none">
            <a:spAutoFit/>
          </a:bodyPr>
          <a:lstStyle/>
          <a:p>
            <a:r>
              <a:rPr lang="en-US" altLang="zh-CN" sz="2000" b="1" dirty="0"/>
              <a:t>4</a:t>
            </a:r>
            <a:r>
              <a:rPr lang="zh-CN" altLang="zh-CN" sz="20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2237260" cy="307777"/>
          </a:xfrm>
          <a:prstGeom prst="rect">
            <a:avLst/>
          </a:prstGeom>
          <a:solidFill>
            <a:schemeClr val="accent6">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手环地震惊醒记录曲线</a:t>
            </a:r>
            <a:endParaRPr lang="zh-CN" altLang="en-US" sz="14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7" y="1784302"/>
            <a:ext cx="9205114" cy="923330"/>
          </a:xfrm>
          <a:prstGeom prst="rect">
            <a:avLst/>
          </a:prstGeom>
        </p:spPr>
        <p:txBody>
          <a:bodyPr wrap="square">
            <a:spAutoFit/>
          </a:bodyPr>
          <a:lstStyle/>
          <a:p>
            <a:pPr marL="285750" indent="-285750">
              <a:buFont typeface="Wingdings" panose="05000000000000000000" pitchFamily="2" charset="2"/>
              <a:buChar char="n"/>
            </a:pPr>
            <a:r>
              <a:rPr lang="zh-CN" altLang="zh-CN" b="1" dirty="0"/>
              <a:t>个性化推荐</a:t>
            </a:r>
            <a:r>
              <a:rPr lang="zh-CN" altLang="zh-CN" dirty="0"/>
              <a:t>在我们的生活中无处不在。早餐买了几根油条，老板就会顺便问一下需不需要再来一碗豆浆；去买帽子的时候，服务员会推荐围巾。随着互联网的发展，这种</a:t>
            </a:r>
            <a:r>
              <a:rPr lang="zh-CN" altLang="zh-CN" dirty="0">
                <a:solidFill>
                  <a:srgbClr val="3D89BC"/>
                </a:solidFill>
              </a:rPr>
              <a:t>线下推荐也逐步被搬到了线上</a:t>
            </a:r>
            <a:r>
              <a:rPr lang="zh-CN" altLang="zh-CN" dirty="0"/>
              <a:t>，成为各大网站吸引用户、增加收益的法宝</a:t>
            </a:r>
            <a:endParaRPr lang="zh-CN" altLang="en-US" dirty="0"/>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561804" y="2798250"/>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642655" y="3373022"/>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131993" y="3674849"/>
            <a:ext cx="4507488"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669590" y="3381357"/>
            <a:ext cx="167540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4967313" y="3689134"/>
            <a:ext cx="2940595" cy="523220"/>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626928" y="4316085"/>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120212" y="4628210"/>
            <a:ext cx="4543718"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643861" y="4314490"/>
            <a:ext cx="128228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263722" y="4626439"/>
            <a:ext cx="4470437" cy="307777"/>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626928" y="5191045"/>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095762" y="5509566"/>
            <a:ext cx="4543719"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705902" y="5189450"/>
            <a:ext cx="1282287" cy="338554"/>
          </a:xfrm>
          <a:prstGeom prst="rect">
            <a:avLst/>
          </a:prstGeom>
          <a:noFill/>
        </p:spPr>
        <p:txBody>
          <a:bodyPr wrap="square" rtlCol="0">
            <a:spAutoFit/>
          </a:bodyPr>
          <a:lstStyle/>
          <a:p>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131993" y="5536930"/>
            <a:ext cx="4520155" cy="307777"/>
          </a:xfrm>
          <a:prstGeom prst="rect">
            <a:avLst/>
          </a:prstGeom>
          <a:noFill/>
        </p:spPr>
        <p:txBody>
          <a:bodyPr wrap="square" rtlCol="0">
            <a:spAutoFit/>
          </a:bodyPr>
          <a:lstStyle/>
          <a:p>
            <a:r>
              <a:rPr lang="zh-CN" altLang="en-US" sz="14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620174" y="3124112"/>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2832490" y="3371427"/>
            <a:ext cx="58477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智  能  交  通  框  架</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415772"/>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dirty="0">
                <a:latin typeface="+mn-ea"/>
              </a:rPr>
              <a:t>大数据提供环境监测方式</a:t>
            </a:r>
            <a:r>
              <a:rPr lang="zh-CN" altLang="en-US" dirty="0">
                <a:latin typeface="+mn-ea"/>
              </a:rPr>
              <a:t>同时大数据拥有信息集成优势和信息组合效率</a:t>
            </a:r>
            <a:endParaRPr lang="en-US" altLang="zh-CN" dirty="0">
              <a:latin typeface="+mn-ea"/>
            </a:endParaRPr>
          </a:p>
          <a:p>
            <a:pPr marL="285750" indent="-285750">
              <a:buFont typeface="Wingdings" panose="05000000000000000000" pitchFamily="2" charset="2"/>
              <a:buChar char="n"/>
            </a:pPr>
            <a:endParaRPr lang="en-US" altLang="zh-CN" dirty="0">
              <a:latin typeface="+mn-ea"/>
            </a:endParaRPr>
          </a:p>
          <a:p>
            <a:pPr marL="285750" indent="-285750">
              <a:buFont typeface="Wingdings" panose="05000000000000000000" pitchFamily="2" charset="2"/>
              <a:buChar char="n"/>
            </a:pPr>
            <a:r>
              <a:rPr lang="zh-CN" altLang="en-US"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500" dirty="0">
                <a:solidFill>
                  <a:schemeClr val="tx1"/>
                </a:solidFill>
              </a:rPr>
              <a:t>车辆违法时间、地点、违法代码、类型、违法时车速、车牌全景照片、车牌照片</a:t>
            </a:r>
            <a:endParaRPr lang="zh-CN" altLang="en-US" sz="15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3984271"/>
            <a:ext cx="3743772" cy="793805"/>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500" dirty="0">
                <a:solidFill>
                  <a:schemeClr val="tx1"/>
                </a:solidFill>
              </a:rPr>
              <a:t>道路通行能力、车辆数量、行车导向标志信息、限速标志信息、环境因子信息和异常事件等</a:t>
            </a:r>
            <a:endParaRPr lang="zh-CN" altLang="en-US" sz="15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3266103529"/>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781752" y="2051140"/>
            <a:ext cx="1314248"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2878738799"/>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11962" y="1782998"/>
            <a:ext cx="9547868" cy="1405513"/>
          </a:xfrm>
          <a:prstGeom prst="rect">
            <a:avLst/>
          </a:prstGeom>
        </p:spPr>
        <p:txBody>
          <a:bodyPr wrap="square">
            <a:spAutoFit/>
          </a:bodyPr>
          <a:lstStyle/>
          <a:p>
            <a:pPr marL="285750" indent="-285750">
              <a:buFont typeface="Wingdings" panose="05000000000000000000" pitchFamily="2" charset="2"/>
              <a:buChar char="n"/>
            </a:pPr>
            <a:r>
              <a:rPr lang="zh-CN" altLang="zh-CN" dirty="0"/>
              <a:t>在各种智能交通应用系统中，交通数据挖掘来源于不同类型的操作数据库，且获得的数据需要通过清洗、装载、转换等一系列处理，整合到智慧交通的数据库</a:t>
            </a:r>
            <a:endParaRPr lang="en-US" altLang="zh-CN" dirty="0"/>
          </a:p>
          <a:p>
            <a:pPr marL="285750" indent="-285750">
              <a:lnSpc>
                <a:spcPts val="1560"/>
              </a:lnSpc>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zh-CN" dirty="0"/>
              <a:t>数据挖掘在基于此数据库的大数据平台上，实现众多深度挖掘的功能，常见的有分类、聚类、关联算法等</a:t>
            </a:r>
            <a:endParaRPr lang="zh-CN" altLang="en-US"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7064220" y="3260326"/>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146510" y="6078753"/>
            <a:ext cx="2858475" cy="307777"/>
          </a:xfrm>
          <a:prstGeom prst="rect">
            <a:avLst/>
          </a:prstGeom>
        </p:spPr>
        <p:txBody>
          <a:bodyPr wrap="none">
            <a:spAutoFit/>
          </a:bodyPr>
          <a:lstStyle/>
          <a:p>
            <a:r>
              <a:rPr lang="en-US" altLang="zh-CN" sz="1100" b="1" dirty="0"/>
              <a:t>    </a:t>
            </a:r>
            <a:r>
              <a:rPr lang="zh-CN" altLang="zh-CN" sz="1400" b="1" dirty="0"/>
              <a:t>传统交通大数据挖掘的系统模型</a:t>
            </a:r>
            <a:endParaRPr lang="zh-CN" altLang="zh-CN" sz="1100" b="1" dirty="0"/>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423208" y="3193174"/>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3128439" y="6079521"/>
            <a:ext cx="2319866" cy="307777"/>
          </a:xfrm>
          <a:prstGeom prst="rect">
            <a:avLst/>
          </a:prstGeom>
        </p:spPr>
        <p:txBody>
          <a:bodyPr wrap="none">
            <a:spAutoFit/>
          </a:bodyPr>
          <a:lstStyle/>
          <a:p>
            <a:r>
              <a:rPr lang="en-US" altLang="zh-CN" sz="1100" b="1" dirty="0"/>
              <a:t>    </a:t>
            </a:r>
            <a:r>
              <a:rPr lang="zh-CN" altLang="en-US" sz="1400" b="1" dirty="0"/>
              <a:t>某</a:t>
            </a:r>
            <a:r>
              <a:rPr lang="zh-CN" altLang="zh-CN" sz="1400" b="1" dirty="0"/>
              <a:t>交通大数据</a:t>
            </a:r>
            <a:r>
              <a:rPr lang="zh-CN" altLang="en-US" sz="14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214446" y="1782903"/>
            <a:ext cx="9767781"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通过对交通数据进行宏观或微观的分析、统计和推理，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241648" y="4081354"/>
            <a:ext cx="5028573" cy="584775"/>
          </a:xfrm>
          <a:prstGeom prst="rect">
            <a:avLst/>
          </a:prstGeom>
        </p:spPr>
        <p:txBody>
          <a:bodyPr wrap="square">
            <a:spAutoFit/>
          </a:bodyPr>
          <a:lstStyle/>
          <a:p>
            <a:pPr marL="171450" indent="-171450">
              <a:buFont typeface="Wingdings" panose="05000000000000000000" pitchFamily="2" charset="2"/>
              <a:buChar char="Ø"/>
            </a:pPr>
            <a:r>
              <a:rPr lang="zh-CN" altLang="zh-CN" sz="1600" dirty="0"/>
              <a:t>行驶过程中会受到各种干扰因素的影响，或多或少阻碍了车辆运行过程中的通畅程度</a:t>
            </a:r>
            <a:endParaRPr lang="zh-CN" altLang="en-US" sz="1600" dirty="0"/>
          </a:p>
        </p:txBody>
      </p:sp>
      <p:sp>
        <p:nvSpPr>
          <p:cNvPr id="85" name="矩形 84">
            <a:extLst>
              <a:ext uri="{FF2B5EF4-FFF2-40B4-BE49-F238E27FC236}">
                <a16:creationId xmlns:a16="http://schemas.microsoft.com/office/drawing/2014/main" id="{5A8B3854-5E73-4743-92B2-A6E9F6D81484}"/>
              </a:ext>
            </a:extLst>
          </p:cNvPr>
          <p:cNvSpPr/>
          <p:nvPr/>
        </p:nvSpPr>
        <p:spPr>
          <a:xfrm>
            <a:off x="5241647" y="3225961"/>
            <a:ext cx="5546493" cy="830997"/>
          </a:xfrm>
          <a:prstGeom prst="rect">
            <a:avLst/>
          </a:prstGeom>
        </p:spPr>
        <p:txBody>
          <a:bodyPr wrap="square">
            <a:spAutoFit/>
          </a:bodyPr>
          <a:lstStyle/>
          <a:p>
            <a:pPr marL="171450" indent="-171450">
              <a:buFont typeface="Wingdings" panose="05000000000000000000" pitchFamily="2" charset="2"/>
              <a:buChar char="Ø"/>
            </a:pPr>
            <a:r>
              <a:rPr lang="zh-CN" altLang="en-US" sz="1600" dirty="0"/>
              <a:t>影响因素</a:t>
            </a:r>
            <a:r>
              <a:rPr lang="zh-CN" altLang="zh-CN" sz="1600" dirty="0"/>
              <a:t>： 驾驶员和行人等的安全交通意识</a:t>
            </a:r>
            <a:r>
              <a:rPr lang="zh-CN" altLang="en-US" sz="1600" dirty="0"/>
              <a:t>；</a:t>
            </a:r>
            <a:r>
              <a:rPr lang="zh-CN" altLang="zh-CN" sz="1600" dirty="0"/>
              <a:t>非机动车对交通的影响</a:t>
            </a:r>
            <a:r>
              <a:rPr lang="zh-CN" altLang="en-US" sz="1600" dirty="0"/>
              <a:t>；</a:t>
            </a:r>
            <a:r>
              <a:rPr lang="zh-CN" altLang="zh-CN" sz="1600" dirty="0"/>
              <a:t>恶劣天气的影响</a:t>
            </a:r>
            <a:r>
              <a:rPr lang="zh-CN" altLang="en-US" sz="1600" dirty="0"/>
              <a:t>；</a:t>
            </a:r>
            <a:r>
              <a:rPr lang="zh-CN" altLang="zh-CN" sz="1600" dirty="0"/>
              <a:t>交通事故</a:t>
            </a:r>
            <a:r>
              <a:rPr lang="zh-CN" altLang="en-US" sz="1600" dirty="0"/>
              <a:t>；</a:t>
            </a:r>
            <a:r>
              <a:rPr lang="zh-CN" altLang="zh-CN" sz="16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3865212181"/>
              </p:ext>
            </p:extLst>
          </p:nvPr>
        </p:nvGraphicFramePr>
        <p:xfrm>
          <a:off x="1445950" y="3194679"/>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284518" y="4857953"/>
            <a:ext cx="3881191" cy="338554"/>
          </a:xfrm>
          <a:prstGeom prst="rect">
            <a:avLst/>
          </a:prstGeom>
        </p:spPr>
        <p:txBody>
          <a:bodyPr wrap="none">
            <a:spAutoFit/>
          </a:bodyPr>
          <a:lstStyle/>
          <a:p>
            <a:pPr marL="171450" indent="-171450">
              <a:buFont typeface="Wingdings" panose="05000000000000000000" pitchFamily="2" charset="2"/>
              <a:buChar char="Ø"/>
            </a:pPr>
            <a:r>
              <a:rPr lang="zh-CN" altLang="zh-CN" sz="1600" dirty="0"/>
              <a:t>交通量（</a:t>
            </a:r>
            <a:r>
              <a:rPr lang="en-US" altLang="zh-CN" sz="1600" i="1" dirty="0"/>
              <a:t>Q</a:t>
            </a:r>
            <a:r>
              <a:rPr lang="zh-CN" altLang="zh-CN" sz="1600" dirty="0"/>
              <a:t>）、速度（</a:t>
            </a:r>
            <a:r>
              <a:rPr lang="en-US" altLang="zh-CN" sz="1600" i="1" dirty="0"/>
              <a:t>V</a:t>
            </a:r>
            <a:r>
              <a:rPr lang="zh-CN" altLang="zh-CN" sz="1600" dirty="0"/>
              <a:t>）和密度（</a:t>
            </a:r>
            <a:r>
              <a:rPr lang="en-US" altLang="zh-CN" sz="1600" i="1" dirty="0"/>
              <a:t>K</a:t>
            </a:r>
            <a:r>
              <a:rPr lang="zh-CN" altLang="zh-CN" sz="1600" dirty="0"/>
              <a:t>）</a:t>
            </a:r>
            <a:endParaRPr lang="zh-CN" altLang="en-US" sz="16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102180966"/>
              </p:ext>
            </p:extLst>
          </p:nvPr>
        </p:nvGraphicFramePr>
        <p:xfrm>
          <a:off x="9015192" y="4522877"/>
          <a:ext cx="2510058" cy="1008000"/>
        </p:xfrm>
        <a:graphic>
          <a:graphicData uri="http://schemas.openxmlformats.org/presentationml/2006/ole">
            <mc:AlternateContent xmlns:mc="http://schemas.openxmlformats.org/markup-compatibility/2006">
              <mc:Choice xmlns:v="urn:schemas-microsoft-com:vml" Requires="v">
                <p:oleObj spid="_x0000_s4114"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5192" y="4522877"/>
                        <a:ext cx="2510058" cy="1008000"/>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284518" y="5682510"/>
            <a:ext cx="4078361" cy="338554"/>
          </a:xfrm>
          <a:prstGeom prst="rect">
            <a:avLst/>
          </a:prstGeom>
        </p:spPr>
        <p:txBody>
          <a:bodyPr wrap="none">
            <a:spAutoFit/>
          </a:bodyPr>
          <a:lstStyle/>
          <a:p>
            <a:pPr marL="171450" indent="-171450">
              <a:buFont typeface="Wingdings" panose="05000000000000000000" pitchFamily="2" charset="2"/>
              <a:buChar char="Ø"/>
            </a:pPr>
            <a:r>
              <a:rPr lang="zh-CN" altLang="zh-CN" sz="1600" dirty="0"/>
              <a:t>通常使用</a:t>
            </a:r>
            <a:r>
              <a:rPr lang="en-US" altLang="zh-CN" sz="1600" dirty="0" err="1"/>
              <a:t>MapReduce</a:t>
            </a:r>
            <a:r>
              <a:rPr lang="zh-CN" altLang="zh-CN" sz="1600" dirty="0"/>
              <a:t>进行离线分析计算</a:t>
            </a:r>
            <a:endParaRPr lang="zh-CN" altLang="en-US" sz="16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86167"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简介</a:t>
            </a:r>
            <a:endParaRPr lang="zh-CN" altLang="zh-CN"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7" y="2262688"/>
            <a:ext cx="8674565" cy="1107996"/>
          </a:xfrm>
          <a:prstGeom prst="rect">
            <a:avLst/>
          </a:prstGeom>
        </p:spPr>
        <p:txBody>
          <a:bodyPr wrap="square">
            <a:spAutoFit/>
          </a:bodyPr>
          <a:lstStyle/>
          <a:p>
            <a:pPr marL="285750" indent="-285750">
              <a:buFont typeface="Wingdings" panose="05000000000000000000" pitchFamily="2" charset="2"/>
              <a:buChar char="p"/>
            </a:pPr>
            <a:r>
              <a:rPr lang="en-US" altLang="zh-CN" dirty="0"/>
              <a:t> </a:t>
            </a:r>
            <a:r>
              <a:rPr lang="zh-CN" altLang="zh-CN" sz="16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a:t>
            </a:r>
            <a:endParaRPr lang="zh-CN" altLang="en-US" sz="1600" dirty="0"/>
          </a:p>
        </p:txBody>
      </p:sp>
      <p:sp>
        <p:nvSpPr>
          <p:cNvPr id="73" name="矩形 72">
            <a:extLst>
              <a:ext uri="{FF2B5EF4-FFF2-40B4-BE49-F238E27FC236}">
                <a16:creationId xmlns:a16="http://schemas.microsoft.com/office/drawing/2014/main" id="{3842FE4E-90CD-4F77-8E73-D637B53B4CCC}"/>
              </a:ext>
            </a:extLst>
          </p:cNvPr>
          <p:cNvSpPr/>
          <p:nvPr/>
        </p:nvSpPr>
        <p:spPr>
          <a:xfrm>
            <a:off x="1092441" y="3483198"/>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设计原则</a:t>
            </a:r>
            <a:endParaRPr lang="zh-CN" altLang="zh-CN" sz="2000" b="1" dirty="0"/>
          </a:p>
        </p:txBody>
      </p:sp>
      <p:sp>
        <p:nvSpPr>
          <p:cNvPr id="74" name="矩形 73">
            <a:extLst>
              <a:ext uri="{FF2B5EF4-FFF2-40B4-BE49-F238E27FC236}">
                <a16:creationId xmlns:a16="http://schemas.microsoft.com/office/drawing/2014/main" id="{DDAB6D45-EEB6-45CC-9871-C5D6CC10C5C7}"/>
              </a:ext>
            </a:extLst>
          </p:cNvPr>
          <p:cNvSpPr/>
          <p:nvPr/>
        </p:nvSpPr>
        <p:spPr>
          <a:xfrm>
            <a:off x="1575645" y="3958989"/>
            <a:ext cx="3608680" cy="338554"/>
          </a:xfrm>
          <a:prstGeom prst="rect">
            <a:avLst/>
          </a:prstGeom>
        </p:spPr>
        <p:txBody>
          <a:bodyPr wrap="none">
            <a:spAutoFit/>
          </a:bodyPr>
          <a:lstStyle/>
          <a:p>
            <a:pPr marL="342900" indent="-342900">
              <a:buFont typeface="+mj-lt"/>
              <a:buAutoNum type="alphaLcPeriod"/>
            </a:pPr>
            <a:r>
              <a:rPr lang="zh-CN" altLang="zh-CN" sz="16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575645" y="4401469"/>
            <a:ext cx="4572000" cy="338554"/>
          </a:xfrm>
          <a:prstGeom prst="rect">
            <a:avLst/>
          </a:prstGeom>
        </p:spPr>
        <p:txBody>
          <a:bodyPr>
            <a:spAutoFit/>
          </a:bodyPr>
          <a:lstStyle/>
          <a:p>
            <a:pPr marL="342900" indent="-342900">
              <a:buFont typeface="+mj-lt"/>
              <a:buAutoNum type="alphaLcPeriod" startAt="2"/>
            </a:pPr>
            <a:r>
              <a:rPr lang="zh-CN" altLang="zh-CN" sz="16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781531"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575645" y="5314216"/>
            <a:ext cx="8501658"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该共享平台由</a:t>
            </a:r>
            <a:r>
              <a:rPr lang="en-US" altLang="zh-CN" sz="1600" dirty="0"/>
              <a:t>7</a:t>
            </a:r>
            <a:r>
              <a:rPr lang="zh-CN" altLang="zh-CN" sz="1600" dirty="0"/>
              <a:t>个主要部分组成：历史数据汇总处理系统、上报数据上报系统、实时数据入库系统、交管数据存储系统、交管数据查询分析应用系统、数据管理系统及系统管理</a:t>
            </a:r>
            <a:endParaRPr lang="zh-CN" altLang="en-US" sz="1600" dirty="0"/>
          </a:p>
        </p:txBody>
      </p:sp>
      <p:sp>
        <p:nvSpPr>
          <p:cNvPr id="78" name="矩形 77">
            <a:extLst>
              <a:ext uri="{FF2B5EF4-FFF2-40B4-BE49-F238E27FC236}">
                <a16:creationId xmlns:a16="http://schemas.microsoft.com/office/drawing/2014/main" id="{857333C1-1086-4D4F-9523-C9ADE7DCBF22}"/>
              </a:ext>
            </a:extLst>
          </p:cNvPr>
          <p:cNvSpPr/>
          <p:nvPr/>
        </p:nvSpPr>
        <p:spPr>
          <a:xfrm>
            <a:off x="1575645" y="5847408"/>
            <a:ext cx="8501658"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130799" y="1684061"/>
            <a:ext cx="6268017" cy="48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977244" y="1802727"/>
            <a:ext cx="6823147" cy="4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758825" y="1304133"/>
            <a:ext cx="10674350" cy="370501"/>
          </a:xfrm>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414151" y="1759388"/>
            <a:ext cx="8229253"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255063" y="1799931"/>
            <a:ext cx="7681873" cy="4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605088959"/>
              </p:ext>
            </p:extLst>
          </p:nvPr>
        </p:nvGraphicFramePr>
        <p:xfrm>
          <a:off x="1585308" y="1958944"/>
          <a:ext cx="9205534" cy="4074008"/>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6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全省卡口数据集中于统一的公安业务管理平台，便于省厅对全省车辆流动状况情报进行宏观掌控</a:t>
                      </a:r>
                      <a:endParaRPr lang="zh-CN" altLang="zh-CN" sz="16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6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提供车辆参数条件多维查询，实现高速精确查找在任意时段途经任意卡口任意车辆图片数据</a:t>
                      </a:r>
                      <a:endParaRPr lang="zh-CN" altLang="zh-CN" sz="16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6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6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综合全省卡口数据，轻松实现针对特定车辆的移动轨迹分析和追溯，如套牌车辆、嫌疑车辆的追踪侦查等。</a:t>
                      </a:r>
                      <a:endParaRPr lang="zh-CN" altLang="zh-CN" sz="16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6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避免了数据入库效率不足而产生的堆积现象，极大地提高了业务系统的工作效率</a:t>
                      </a:r>
                      <a:endParaRPr lang="zh-CN" altLang="zh-CN" sz="16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6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彻底解决硬件设备故障率带来的数据安全隐患，保障重要业务数据的高可用性和业务的连续性</a:t>
                      </a:r>
                      <a:endParaRPr lang="zh-CN" altLang="en-US" sz="16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6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dirty="0"/>
                        <a:t>采用</a:t>
                      </a:r>
                      <a:r>
                        <a:rPr lang="en-US" altLang="zh-CN" sz="1600" dirty="0"/>
                        <a:t>X86</a:t>
                      </a:r>
                      <a:r>
                        <a:rPr lang="zh-CN" altLang="zh-CN" sz="1600" dirty="0"/>
                        <a:t>架构服务器集群构建的云存储和处理平台，比传统的小型机加商用数据库方案节省</a:t>
                      </a:r>
                      <a:r>
                        <a:rPr lang="en-US" altLang="zh-CN" sz="1600" dirty="0"/>
                        <a:t>10</a:t>
                      </a:r>
                      <a:r>
                        <a:rPr lang="zh-CN" altLang="zh-CN" sz="1600" dirty="0"/>
                        <a:t>倍左右的成本，并具备良好的兼容扩展性</a:t>
                      </a:r>
                      <a:endParaRPr lang="zh-CN" altLang="zh-CN" sz="16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400110"/>
          </a:xfrm>
          <a:prstGeom prst="rect">
            <a:avLst/>
          </a:prstGeom>
          <a:solidFill>
            <a:schemeClr val="accent4">
              <a:lumMod val="75000"/>
            </a:schemeClr>
          </a:solidFill>
        </p:spPr>
        <p:txBody>
          <a:bodyPr wrap="square">
            <a:spAutoFit/>
          </a:bodyPr>
          <a:lstStyle/>
          <a:p>
            <a:r>
              <a:rPr lang="zh-CN" altLang="en-US" b="1" dirty="0">
                <a:solidFill>
                  <a:schemeClr val="bg1"/>
                </a:solidFill>
              </a:rPr>
              <a:t>              </a:t>
            </a:r>
            <a:r>
              <a:rPr lang="zh-CN" altLang="en-US" sz="2000" b="1" dirty="0">
                <a:solidFill>
                  <a:schemeClr val="bg1"/>
                </a:solidFill>
              </a:rPr>
              <a:t>推 荐 系 统 判 定 标 准</a:t>
            </a:r>
            <a:endParaRPr lang="zh-CN" altLang="en-US" b="1" dirty="0">
              <a:solidFill>
                <a:schemeClr val="bg1"/>
              </a:solidFill>
            </a:endParaRP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912359" y="2155687"/>
            <a:ext cx="4504323" cy="5262979"/>
          </a:xfrm>
          <a:prstGeom prst="rect">
            <a:avLst/>
          </a:prstGeom>
        </p:spPr>
        <p:txBody>
          <a:bodyPr wrap="square">
            <a:spAutoFit/>
          </a:bodyPr>
          <a:lstStyle/>
          <a:p>
            <a:pPr marL="285750" indent="-285750">
              <a:buFont typeface="Wingdings" panose="05000000000000000000" pitchFamily="2" charset="2"/>
              <a:buChar char="p"/>
            </a:pPr>
            <a:r>
              <a:rPr lang="zh-CN" altLang="en-US" sz="1600" b="1" dirty="0">
                <a:latin typeface="+mj-ea"/>
                <a:ea typeface="+mj-ea"/>
              </a:rPr>
              <a:t>用户满意度</a:t>
            </a:r>
            <a:r>
              <a:rPr lang="zh-CN" altLang="en-US" sz="1600" dirty="0"/>
              <a:t>：通过调查问卷的形式，用户对推荐系统的满意度分为不同的层次</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sz="1600" b="1" dirty="0"/>
              <a:t>预测准确度</a:t>
            </a:r>
            <a:r>
              <a:rPr lang="zh-CN" altLang="en-US" sz="1600" dirty="0"/>
              <a:t>：最重要的推荐系统离线评测指标</a:t>
            </a:r>
            <a:endParaRPr lang="en-US" altLang="zh-CN" sz="1600" dirty="0"/>
          </a:p>
          <a:p>
            <a:pPr marL="285750" indent="-285750">
              <a:buFont typeface="Wingdings" panose="05000000000000000000" pitchFamily="2" charset="2"/>
              <a:buChar char="p"/>
            </a:pPr>
            <a:endParaRPr lang="zh-CN" altLang="en-US" sz="1600" dirty="0"/>
          </a:p>
          <a:p>
            <a:pPr marL="285750" indent="-285750">
              <a:buFont typeface="Wingdings" panose="05000000000000000000" pitchFamily="2" charset="2"/>
              <a:buChar char="p"/>
            </a:pPr>
            <a:r>
              <a:rPr lang="zh-CN" altLang="en-US" sz="1600" b="1" dirty="0"/>
              <a:t>覆盖率</a:t>
            </a:r>
            <a:r>
              <a:rPr lang="zh-CN" altLang="en-US" sz="1600" dirty="0"/>
              <a:t>：覆盖率的定义是推荐系统能够推荐出来的物品占总物品集合的比例，覆盖率描述了一个推荐系统对物品长尾的发掘能力</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sz="1600" b="1" dirty="0"/>
              <a:t>多样性</a:t>
            </a:r>
            <a:r>
              <a:rPr lang="zh-CN" altLang="en-US" sz="16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600" dirty="0"/>
          </a:p>
          <a:p>
            <a:pPr marL="285750" indent="-285750">
              <a:buFont typeface="Wingdings" panose="05000000000000000000" pitchFamily="2" charset="2"/>
              <a:buChar char="p"/>
            </a:pPr>
            <a:endParaRPr lang="en-US" altLang="zh-CN" sz="1200" b="1" dirty="0"/>
          </a:p>
          <a:p>
            <a:pPr marL="285750" indent="-285750">
              <a:buFont typeface="Wingdings" panose="05000000000000000000" pitchFamily="2" charset="2"/>
              <a:buChar char="p"/>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649200" cy="369332"/>
          </a:xfrm>
          <a:prstGeom prst="rect">
            <a:avLst/>
          </a:prstGeom>
          <a:solidFill>
            <a:srgbClr val="008EC0"/>
          </a:solidFill>
        </p:spPr>
        <p:txBody>
          <a:bodyPr wrap="square">
            <a:spAutoFit/>
          </a:bodyPr>
          <a:lstStyle/>
          <a:p>
            <a:pPr algn="ctr"/>
            <a:r>
              <a:rPr lang="zh-CN" altLang="zh-CN" b="1" dirty="0">
                <a:solidFill>
                  <a:schemeClr val="bg1"/>
                </a:solidFill>
              </a:rPr>
              <a:t>环</a:t>
            </a:r>
            <a:r>
              <a:rPr lang="en-US" altLang="zh-CN" b="1" dirty="0">
                <a:solidFill>
                  <a:schemeClr val="bg1"/>
                </a:solidFill>
              </a:rPr>
              <a:t>   </a:t>
            </a:r>
            <a:r>
              <a:rPr lang="zh-CN" altLang="zh-CN" b="1" dirty="0">
                <a:solidFill>
                  <a:schemeClr val="bg1"/>
                </a:solidFill>
              </a:rPr>
              <a:t>境</a:t>
            </a:r>
            <a:r>
              <a:rPr lang="en-US" altLang="zh-CN" b="1" dirty="0">
                <a:solidFill>
                  <a:schemeClr val="bg1"/>
                </a:solidFill>
              </a:rPr>
              <a:t>   </a:t>
            </a:r>
            <a:r>
              <a:rPr lang="zh-CN" altLang="zh-CN" b="1" dirty="0">
                <a:solidFill>
                  <a:schemeClr val="bg1"/>
                </a:solidFill>
              </a:rPr>
              <a:t>大</a:t>
            </a:r>
            <a:r>
              <a:rPr lang="en-US" altLang="zh-CN" b="1" dirty="0">
                <a:solidFill>
                  <a:schemeClr val="bg1"/>
                </a:solidFill>
              </a:rPr>
              <a:t>   </a:t>
            </a:r>
            <a:r>
              <a:rPr lang="zh-CN" altLang="zh-CN" b="1" dirty="0">
                <a:solidFill>
                  <a:schemeClr val="bg1"/>
                </a:solidFill>
              </a:rPr>
              <a:t>数</a:t>
            </a:r>
            <a:r>
              <a:rPr lang="en-US" altLang="zh-CN" b="1" dirty="0">
                <a:solidFill>
                  <a:schemeClr val="bg1"/>
                </a:solidFill>
              </a:rPr>
              <a:t>   </a:t>
            </a:r>
            <a:r>
              <a:rPr lang="zh-CN" altLang="zh-CN" b="1" dirty="0">
                <a:solidFill>
                  <a:schemeClr val="bg1"/>
                </a:solidFill>
              </a:rPr>
              <a:t>据</a:t>
            </a:r>
            <a:r>
              <a:rPr lang="en-US" altLang="zh-CN" b="1" dirty="0">
                <a:solidFill>
                  <a:schemeClr val="bg1"/>
                </a:solidFill>
              </a:rPr>
              <a:t>    </a:t>
            </a:r>
            <a:r>
              <a:rPr lang="zh-CN" altLang="zh-CN" b="1" dirty="0">
                <a:solidFill>
                  <a:schemeClr val="bg1"/>
                </a:solidFill>
              </a:rPr>
              <a:t>意</a:t>
            </a:r>
            <a:r>
              <a:rPr lang="en-US" altLang="zh-CN" b="1" dirty="0">
                <a:solidFill>
                  <a:schemeClr val="bg1"/>
                </a:solidFill>
              </a:rPr>
              <a:t>   </a:t>
            </a:r>
            <a:r>
              <a:rPr lang="zh-CN" altLang="zh-CN" b="1" dirty="0">
                <a:solidFill>
                  <a:schemeClr val="bg1"/>
                </a:solidFill>
              </a:rPr>
              <a:t>义</a:t>
            </a:r>
            <a:endParaRPr lang="zh-CN" altLang="en-US"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24995" y="3317175"/>
            <a:ext cx="1765796" cy="2154436"/>
          </a:xfrm>
          <a:prstGeom prst="rect">
            <a:avLst/>
          </a:prstGeom>
          <a:solidFill>
            <a:schemeClr val="accent6">
              <a:lumMod val="40000"/>
              <a:lumOff val="60000"/>
            </a:schemeClr>
          </a:solidFill>
        </p:spPr>
        <p:txBody>
          <a:bodyPr wrap="square">
            <a:spAutoFit/>
          </a:bodyPr>
          <a:lstStyle/>
          <a:p>
            <a:pPr>
              <a:lnSpc>
                <a:spcPts val="1180"/>
              </a:lnSpc>
            </a:pPr>
            <a:endParaRPr lang="en-US" altLang="zh-CN" sz="1400" dirty="0"/>
          </a:p>
          <a:p>
            <a:pPr>
              <a:lnSpc>
                <a:spcPct val="150000"/>
              </a:lnSpc>
            </a:pPr>
            <a:r>
              <a:rPr lang="zh-CN" altLang="zh-CN" sz="1600" dirty="0"/>
              <a:t>促进政府生态环境综合决策科学化、监管精准化、公共服务便民化</a:t>
            </a:r>
            <a:endParaRPr lang="en-US" altLang="zh-CN" sz="1600" dirty="0"/>
          </a:p>
          <a:p>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1179868775"/>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30499" y="5463414"/>
            <a:ext cx="1775516" cy="338554"/>
          </a:xfrm>
          <a:prstGeom prst="rect">
            <a:avLst/>
          </a:prstGeom>
          <a:solidFill>
            <a:schemeClr val="accent6">
              <a:lumMod val="50000"/>
            </a:schemeClr>
          </a:solid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rPr>
              <a:t> 政府决策</a:t>
            </a:r>
            <a:endParaRPr lang="en-US" altLang="zh-CN" sz="16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539405" y="3313990"/>
            <a:ext cx="1772298" cy="2185214"/>
          </a:xfrm>
          <a:prstGeom prst="rect">
            <a:avLst/>
          </a:prstGeom>
          <a:solidFill>
            <a:schemeClr val="accent4">
              <a:lumMod val="40000"/>
              <a:lumOff val="60000"/>
            </a:schemeClr>
          </a:solidFill>
        </p:spPr>
        <p:txBody>
          <a:bodyPr wrap="square">
            <a:spAutoFit/>
          </a:bodyPr>
          <a:lstStyle/>
          <a:p>
            <a:pPr algn="ctr">
              <a:lnSpc>
                <a:spcPct val="150000"/>
              </a:lnSpc>
            </a:pPr>
            <a:endParaRPr lang="en-US" altLang="zh-CN" sz="1600" dirty="0"/>
          </a:p>
          <a:p>
            <a:pPr algn="ctr">
              <a:lnSpc>
                <a:spcPct val="150000"/>
              </a:lnSpc>
            </a:pPr>
            <a:r>
              <a:rPr lang="zh-CN" altLang="en-US" sz="1600" dirty="0"/>
              <a:t>有助于企业加快产业转型，发现新的商机，拓宽更广阔的市场</a:t>
            </a:r>
            <a:endParaRPr lang="en-US" altLang="zh-CN" sz="1600" dirty="0"/>
          </a:p>
          <a:p>
            <a:endParaRPr lang="zh-CN" altLang="en-US" sz="1600" dirty="0"/>
          </a:p>
        </p:txBody>
      </p:sp>
      <p:sp>
        <p:nvSpPr>
          <p:cNvPr id="46" name="矩形 45">
            <a:extLst>
              <a:ext uri="{FF2B5EF4-FFF2-40B4-BE49-F238E27FC236}">
                <a16:creationId xmlns:a16="http://schemas.microsoft.com/office/drawing/2014/main" id="{9210CC49-E1FF-4720-BF12-A53F10BCA1D8}"/>
              </a:ext>
            </a:extLst>
          </p:cNvPr>
          <p:cNvSpPr/>
          <p:nvPr/>
        </p:nvSpPr>
        <p:spPr>
          <a:xfrm>
            <a:off x="7540184" y="5456323"/>
            <a:ext cx="1771519" cy="338554"/>
          </a:xfrm>
          <a:prstGeom prst="rect">
            <a:avLst/>
          </a:prstGeom>
          <a:solidFill>
            <a:schemeClr val="accent4">
              <a:lumMod val="75000"/>
            </a:schemeClr>
          </a:solidFill>
        </p:spPr>
        <p:txBody>
          <a:bodyPr wrap="square">
            <a:spAutoFit/>
          </a:bodyPr>
          <a:lstStyle/>
          <a:p>
            <a:pPr algn="ctr"/>
            <a:r>
              <a:rPr lang="zh-CN" altLang="en-US" sz="1400" b="1" dirty="0">
                <a:solidFill>
                  <a:schemeClr val="bg1"/>
                </a:solidFill>
                <a:effectLst>
                  <a:outerShdw blurRad="38100" dist="38100" dir="2700000" algn="tl">
                    <a:srgbClr val="000000">
                      <a:alpha val="43137"/>
                    </a:srgbClr>
                  </a:outerShdw>
                </a:effectLst>
              </a:rPr>
              <a:t>  </a:t>
            </a:r>
            <a:r>
              <a:rPr lang="zh-CN" altLang="en-US" sz="1600" b="1" dirty="0">
                <a:solidFill>
                  <a:schemeClr val="bg1"/>
                </a:solidFill>
                <a:effectLst>
                  <a:outerShdw blurRad="38100" dist="38100" dir="2700000" algn="tl">
                    <a:srgbClr val="000000">
                      <a:alpha val="43137"/>
                    </a:srgbClr>
                  </a:outerShdw>
                </a:effectLst>
              </a:rPr>
              <a:t>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493738" y="3313990"/>
            <a:ext cx="1790099" cy="2215991"/>
          </a:xfrm>
          <a:prstGeom prst="rect">
            <a:avLst/>
          </a:prstGeom>
          <a:solidFill>
            <a:schemeClr val="accent5">
              <a:lumMod val="20000"/>
              <a:lumOff val="80000"/>
            </a:schemeClr>
          </a:solidFill>
        </p:spPr>
        <p:txBody>
          <a:bodyPr wrap="square">
            <a:spAutoFit/>
          </a:bodyPr>
          <a:lstStyle/>
          <a:p>
            <a:endParaRPr lang="en-US" altLang="zh-CN" sz="1400" dirty="0"/>
          </a:p>
          <a:p>
            <a:pPr algn="ctr">
              <a:lnSpc>
                <a:spcPct val="150000"/>
              </a:lnSpc>
            </a:pPr>
            <a:r>
              <a:rPr lang="zh-CN" altLang="zh-CN" sz="1600" dirty="0"/>
              <a:t>给公众生活带来更多便利，提升生活质量，吸引公众关注和重视</a:t>
            </a:r>
          </a:p>
          <a:p>
            <a:endParaRPr lang="en-US" altLang="zh-CN" sz="1400" dirty="0"/>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475158" y="5439528"/>
            <a:ext cx="1808679" cy="338554"/>
          </a:xfrm>
          <a:prstGeom prst="rect">
            <a:avLst/>
          </a:prstGeom>
          <a:solidFill>
            <a:schemeClr val="accent5">
              <a:lumMod val="75000"/>
            </a:schemeClr>
          </a:solidFill>
        </p:spPr>
        <p:txBody>
          <a:bodyPr wrap="square">
            <a:spAutoFit/>
          </a:bodyPr>
          <a:lstStyle/>
          <a:p>
            <a:pPr algn="ctr"/>
            <a:r>
              <a:rPr lang="zh-CN" altLang="en-US" sz="1400" b="1" dirty="0">
                <a:solidFill>
                  <a:schemeClr val="bg1"/>
                </a:solidFill>
                <a:effectLst>
                  <a:outerShdw blurRad="38100" dist="38100" dir="2700000" algn="tl">
                    <a:srgbClr val="000000">
                      <a:alpha val="43137"/>
                    </a:srgbClr>
                  </a:outerShdw>
                </a:effectLst>
              </a:rPr>
              <a:t>  </a:t>
            </a:r>
            <a:r>
              <a:rPr lang="zh-CN" altLang="en-US" sz="1600" b="1" dirty="0">
                <a:solidFill>
                  <a:schemeClr val="bg1"/>
                </a:solidFill>
                <a:effectLst>
                  <a:outerShdw blurRad="38100" dist="38100" dir="2700000" algn="tl">
                    <a:srgbClr val="000000">
                      <a:alpha val="43137"/>
                    </a:srgbClr>
                  </a:outerShdw>
                </a:effectLst>
              </a:rPr>
              <a:t>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688501"/>
            <a:ext cx="10674350" cy="162102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环境传感器数据的特点是除了信息本身所包含的环境物理量的测量值之外，其信息本身的时间和空间特征</a:t>
            </a:r>
            <a:r>
              <a:rPr lang="zh-CN" altLang="en-US" dirty="0"/>
              <a:t>也</a:t>
            </a:r>
            <a:r>
              <a:rPr lang="zh-CN" altLang="zh-CN" dirty="0"/>
              <a:t>是非常关键的</a:t>
            </a:r>
            <a:endParaRPr lang="en-US" altLang="zh-CN" dirty="0"/>
          </a:p>
          <a:p>
            <a:pPr marL="285750" indent="-285750">
              <a:lnSpc>
                <a:spcPct val="150000"/>
              </a:lnSpc>
              <a:buFont typeface="Wingdings" panose="05000000000000000000" pitchFamily="2" charset="2"/>
              <a:buChar char="n"/>
            </a:pPr>
            <a:r>
              <a:rPr lang="zh-CN" altLang="zh-CN"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563"/>
          <a:stretch/>
        </p:blipFill>
        <p:spPr bwMode="auto">
          <a:xfrm>
            <a:off x="1240094" y="2980459"/>
            <a:ext cx="5569845" cy="3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1044166409"/>
              </p:ext>
            </p:extLst>
          </p:nvPr>
        </p:nvGraphicFramePr>
        <p:xfrm>
          <a:off x="5948052" y="3098546"/>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144950" y="1825644"/>
            <a:ext cx="5655715" cy="400110"/>
          </a:xfrm>
          <a:prstGeom prst="rect">
            <a:avLst/>
          </a:prstGeom>
          <a:solidFill>
            <a:schemeClr val="accent6">
              <a:lumMod val="20000"/>
              <a:lumOff val="80000"/>
            </a:schemeClr>
          </a:solidFill>
        </p:spPr>
        <p:txBody>
          <a:bodyPr wrap="none">
            <a:spAutoFit/>
          </a:bodyPr>
          <a:lstStyle/>
          <a:p>
            <a:r>
              <a:rPr lang="zh-CN" altLang="zh-CN" sz="2000" dirty="0"/>
              <a:t>国家环保部和各省级环保部门</a:t>
            </a:r>
            <a:r>
              <a:rPr lang="en-US" altLang="zh-CN" sz="2000" dirty="0"/>
              <a:t>-</a:t>
            </a:r>
            <a:r>
              <a:rPr lang="zh-CN" altLang="en-US" sz="20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2566328757"/>
              </p:ext>
            </p:extLst>
          </p:nvPr>
        </p:nvGraphicFramePr>
        <p:xfrm>
          <a:off x="850900" y="2052024"/>
          <a:ext cx="10674350" cy="3904169"/>
        </p:xfrm>
        <a:graphic>
          <a:graphicData uri="http://schemas.openxmlformats.org/drawingml/2006/table">
            <a:tbl>
              <a:tblPr firstRow="1">
                <a:tableStyleId>{912C8C85-51F0-491E-9774-3900AFEF0FD7}</a:tableStyleId>
              </a:tblPr>
              <a:tblGrid>
                <a:gridCol w="1738027">
                  <a:extLst>
                    <a:ext uri="{9D8B030D-6E8A-4147-A177-3AD203B41FA5}">
                      <a16:colId xmlns:a16="http://schemas.microsoft.com/office/drawing/2014/main" val="20000"/>
                    </a:ext>
                  </a:extLst>
                </a:gridCol>
                <a:gridCol w="1900536">
                  <a:extLst>
                    <a:ext uri="{9D8B030D-6E8A-4147-A177-3AD203B41FA5}">
                      <a16:colId xmlns:a16="http://schemas.microsoft.com/office/drawing/2014/main" val="20001"/>
                    </a:ext>
                  </a:extLst>
                </a:gridCol>
                <a:gridCol w="1997533">
                  <a:extLst>
                    <a:ext uri="{9D8B030D-6E8A-4147-A177-3AD203B41FA5}">
                      <a16:colId xmlns:a16="http://schemas.microsoft.com/office/drawing/2014/main" val="20002"/>
                    </a:ext>
                  </a:extLst>
                </a:gridCol>
                <a:gridCol w="1657319">
                  <a:extLst>
                    <a:ext uri="{9D8B030D-6E8A-4147-A177-3AD203B41FA5}">
                      <a16:colId xmlns:a16="http://schemas.microsoft.com/office/drawing/2014/main" val="20003"/>
                    </a:ext>
                  </a:extLst>
                </a:gridCol>
                <a:gridCol w="1638882">
                  <a:extLst>
                    <a:ext uri="{9D8B030D-6E8A-4147-A177-3AD203B41FA5}">
                      <a16:colId xmlns:a16="http://schemas.microsoft.com/office/drawing/2014/main" val="20004"/>
                    </a:ext>
                  </a:extLst>
                </a:gridCol>
                <a:gridCol w="1742053">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800" kern="1200" dirty="0">
                          <a:effectLst/>
                        </a:rPr>
                        <a:t>气象气候数据</a:t>
                      </a:r>
                      <a:endParaRPr lang="zh-CN" sz="18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大气质量数据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水体水质数据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土壤质量</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自然灾害数据</a:t>
                      </a:r>
                      <a:endParaRPr lang="zh-CN" sz="18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800" kern="1200" dirty="0">
                          <a:effectLst/>
                        </a:rPr>
                        <a:t>污染排放历史</a:t>
                      </a:r>
                      <a:endParaRPr lang="zh-CN" sz="18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400" kern="1200" dirty="0">
                        <a:effectLst/>
                      </a:endParaRPr>
                    </a:p>
                    <a:p>
                      <a:pPr algn="ctr" latinLnBrk="1">
                        <a:lnSpc>
                          <a:spcPct val="150000"/>
                        </a:lnSpc>
                        <a:spcAft>
                          <a:spcPts val="0"/>
                        </a:spcAft>
                      </a:pPr>
                      <a:r>
                        <a:rPr lang="zh-CN" altLang="zh-CN" sz="1400" kern="1200" dirty="0">
                          <a:effectLst/>
                        </a:rPr>
                        <a:t>最为常用的环境数据是气象数据。主要的气象数据包括天气现象、温度、气压、相对湿度、风力风向、降雨量、紫外线辐射强度以及气象预警事件等</a:t>
                      </a:r>
                      <a:endParaRPr lang="zh-CN" sz="14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400" kern="1200" dirty="0">
                        <a:effectLst/>
                      </a:endParaRPr>
                    </a:p>
                    <a:p>
                      <a:pPr algn="ctr">
                        <a:lnSpc>
                          <a:spcPct val="150000"/>
                        </a:lnSpc>
                      </a:pPr>
                      <a:r>
                        <a:rPr lang="zh-CN" altLang="zh-CN" sz="1400" kern="1200" dirty="0">
                          <a:effectLst/>
                        </a:rPr>
                        <a:t>通过特征因子检测仪器及</a:t>
                      </a:r>
                      <a:r>
                        <a:rPr lang="en-US" altLang="zh-CN" sz="1400" kern="1200" dirty="0">
                          <a:effectLst/>
                        </a:rPr>
                        <a:t>PM2.5</a:t>
                      </a:r>
                      <a:r>
                        <a:rPr lang="zh-CN" altLang="zh-CN" sz="1400" kern="1200" dirty="0">
                          <a:effectLst/>
                        </a:rPr>
                        <a:t>监测设备监测污染因子</a:t>
                      </a:r>
                      <a:r>
                        <a:rPr lang="zh-CN" altLang="en-US" sz="1400" kern="1200" dirty="0">
                          <a:effectLst/>
                        </a:rPr>
                        <a:t>：</a:t>
                      </a:r>
                      <a:r>
                        <a:rPr lang="en-US" altLang="zh-CN" sz="1400" kern="1200" dirty="0">
                          <a:effectLst/>
                        </a:rPr>
                        <a:t>PM2.5</a:t>
                      </a:r>
                      <a:r>
                        <a:rPr lang="zh-CN" altLang="zh-CN" sz="1400" kern="1200" dirty="0">
                          <a:effectLst/>
                        </a:rPr>
                        <a:t>、</a:t>
                      </a:r>
                      <a:r>
                        <a:rPr lang="en-US" altLang="zh-CN" sz="1400" kern="1200" dirty="0">
                          <a:effectLst/>
                        </a:rPr>
                        <a:t>NO2</a:t>
                      </a:r>
                      <a:r>
                        <a:rPr lang="zh-CN" altLang="zh-CN" sz="1400" kern="1200" dirty="0">
                          <a:effectLst/>
                        </a:rPr>
                        <a:t>、</a:t>
                      </a:r>
                      <a:r>
                        <a:rPr lang="en-US" altLang="zh-CN" sz="1400" kern="1200" dirty="0">
                          <a:effectLst/>
                        </a:rPr>
                        <a:t>SO2</a:t>
                      </a:r>
                      <a:r>
                        <a:rPr lang="zh-CN" altLang="zh-CN" sz="1400" kern="1200" dirty="0">
                          <a:effectLst/>
                        </a:rPr>
                        <a:t>、</a:t>
                      </a:r>
                      <a:r>
                        <a:rPr lang="en-US" altLang="zh-CN" sz="1400" kern="1200" dirty="0">
                          <a:effectLst/>
                        </a:rPr>
                        <a:t>O3</a:t>
                      </a:r>
                      <a:r>
                        <a:rPr lang="zh-CN" altLang="zh-CN" sz="1400" kern="1200" dirty="0">
                          <a:effectLst/>
                        </a:rPr>
                        <a:t>等空气中的主要污染物</a:t>
                      </a:r>
                      <a:r>
                        <a:rPr lang="zh-CN" altLang="en-US" sz="1400" kern="1200" dirty="0">
                          <a:effectLst/>
                        </a:rPr>
                        <a:t>、</a:t>
                      </a:r>
                      <a:r>
                        <a:rPr lang="en-US" altLang="zh-CN" sz="1400" kern="1200" dirty="0">
                          <a:effectLst/>
                        </a:rPr>
                        <a:t>H2S</a:t>
                      </a:r>
                      <a:r>
                        <a:rPr lang="zh-CN" altLang="zh-CN" sz="1400" kern="1200" dirty="0">
                          <a:effectLst/>
                        </a:rPr>
                        <a:t>、</a:t>
                      </a:r>
                      <a:r>
                        <a:rPr lang="en-US" altLang="zh-CN" sz="1400" kern="1200" dirty="0">
                          <a:effectLst/>
                        </a:rPr>
                        <a:t>NH3</a:t>
                      </a:r>
                      <a:r>
                        <a:rPr lang="zh-CN" altLang="zh-CN" sz="1400" kern="1200" dirty="0">
                          <a:effectLst/>
                        </a:rPr>
                        <a:t>、</a:t>
                      </a:r>
                      <a:r>
                        <a:rPr lang="en-US" altLang="zh-CN" sz="1400" kern="1200" dirty="0">
                          <a:effectLst/>
                        </a:rPr>
                        <a:t>NO2</a:t>
                      </a:r>
                      <a:r>
                        <a:rPr lang="zh-CN" altLang="zh-CN" sz="1400" kern="1200" dirty="0">
                          <a:effectLst/>
                        </a:rPr>
                        <a:t>、</a:t>
                      </a:r>
                      <a:r>
                        <a:rPr lang="en-US" altLang="zh-CN" sz="1400" kern="1200" dirty="0">
                          <a:effectLst/>
                        </a:rPr>
                        <a:t>SO2</a:t>
                      </a:r>
                      <a:r>
                        <a:rPr lang="zh-CN" altLang="zh-CN" sz="1400" kern="1200" dirty="0">
                          <a:effectLst/>
                        </a:rPr>
                        <a:t>，以及有机溶剂气体，可燃气体等污染因子</a:t>
                      </a:r>
                      <a:r>
                        <a:rPr lang="zh-CN" altLang="en-US" sz="1400" kern="1200" dirty="0">
                          <a:effectLst/>
                        </a:rPr>
                        <a:t>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200" kern="1200" dirty="0">
                        <a:effectLst/>
                      </a:endParaRPr>
                    </a:p>
                    <a:p>
                      <a:pPr algn="ctr">
                        <a:lnSpc>
                          <a:spcPct val="150000"/>
                        </a:lnSpc>
                      </a:pPr>
                      <a:r>
                        <a:rPr lang="zh-CN" altLang="zh-CN" sz="1400" kern="1200" dirty="0">
                          <a:effectLst/>
                        </a:rPr>
                        <a:t>监视和测定水体中污染物的种类、各类污染物的浓度及变化趋势</a:t>
                      </a:r>
                      <a:r>
                        <a:rPr lang="zh-CN" altLang="en-US" sz="1400" kern="1200" dirty="0">
                          <a:effectLst/>
                        </a:rPr>
                        <a:t>，</a:t>
                      </a:r>
                      <a:r>
                        <a:rPr lang="zh-CN" altLang="zh-CN" sz="1400" kern="1200" dirty="0">
                          <a:effectLst/>
                        </a:rPr>
                        <a:t>包括未被污染和已受污染的天然水（江、河、湖、海和地下水）及各种各样的工业排水等。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a:lnSpc>
                          <a:spcPct val="150000"/>
                        </a:lnSpc>
                      </a:pPr>
                      <a:endParaRPr lang="en-US" altLang="zh-CN" sz="1400" kern="1200" dirty="0">
                        <a:effectLst/>
                      </a:endParaRPr>
                    </a:p>
                    <a:p>
                      <a:pPr algn="ctr">
                        <a:lnSpc>
                          <a:spcPct val="150000"/>
                        </a:lnSpc>
                      </a:pPr>
                      <a:r>
                        <a:rPr lang="zh-CN" altLang="zh-CN" sz="1400" kern="1200" dirty="0">
                          <a:effectLst/>
                        </a:rPr>
                        <a:t>通过对影响土壤环境质量因素的代表值的测定，确定环境质量（污染程度）及其变化趋势。监测因子包括</a:t>
                      </a:r>
                      <a:r>
                        <a:rPr lang="en-US" altLang="zh-CN" sz="1400" kern="1200" dirty="0">
                          <a:effectLst/>
                        </a:rPr>
                        <a:t>pH</a:t>
                      </a:r>
                      <a:r>
                        <a:rPr lang="zh-CN" altLang="zh-CN" sz="1400" kern="1200" dirty="0">
                          <a:effectLst/>
                        </a:rPr>
                        <a:t>、湿度、氮磷含量等。</a:t>
                      </a:r>
                      <a:endParaRPr lang="zh-CN" altLang="zh-CN" sz="14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ctr" defTabSz="685165" rtl="0" eaLnBrk="1" fontAlgn="auto" latinLnBrk="1" hangingPunct="1">
                        <a:lnSpc>
                          <a:spcPct val="150000"/>
                        </a:lnSpc>
                        <a:spcBef>
                          <a:spcPts val="0"/>
                        </a:spcBef>
                        <a:spcAft>
                          <a:spcPts val="0"/>
                        </a:spcAft>
                        <a:buClrTx/>
                        <a:buSzTx/>
                        <a:buFontTx/>
                        <a:buNone/>
                        <a:defRPr/>
                      </a:pPr>
                      <a:endParaRPr lang="en-US" altLang="zh-CN" sz="1400" kern="1200" dirty="0">
                        <a:effectLst/>
                      </a:endParaRPr>
                    </a:p>
                    <a:p>
                      <a:pPr marL="0" marR="0" indent="0" algn="ctr" defTabSz="685165" rtl="0" eaLnBrk="1" fontAlgn="auto" latinLnBrk="1" hangingPunct="1">
                        <a:lnSpc>
                          <a:spcPct val="150000"/>
                        </a:lnSpc>
                        <a:spcBef>
                          <a:spcPts val="0"/>
                        </a:spcBef>
                        <a:spcAft>
                          <a:spcPts val="0"/>
                        </a:spcAft>
                        <a:buClrTx/>
                        <a:buSzTx/>
                        <a:buFontTx/>
                        <a:buNone/>
                        <a:defRPr/>
                      </a:pPr>
                      <a:r>
                        <a:rPr lang="zh-CN" altLang="zh-CN" sz="1400" kern="1200" dirty="0">
                          <a:effectLst/>
                        </a:rPr>
                        <a:t>台风、地震、洪水、龙卷风、泥石流、雷击等自然灾害的发生时间、地点、影响范围等</a:t>
                      </a:r>
                      <a:r>
                        <a:rPr lang="zh-CN" altLang="en-US" sz="1400" kern="1200" dirty="0">
                          <a:effectLst/>
                        </a:rPr>
                        <a:t>。</a:t>
                      </a:r>
                      <a:endParaRPr lang="zh-CN" sz="14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ctr" latinLnBrk="1">
                        <a:lnSpc>
                          <a:spcPct val="150000"/>
                        </a:lnSpc>
                        <a:spcAft>
                          <a:spcPts val="0"/>
                        </a:spcAft>
                      </a:pPr>
                      <a:endParaRPr lang="en-US" altLang="zh-CN" sz="1400" kern="1200" dirty="0">
                        <a:effectLst/>
                      </a:endParaRPr>
                    </a:p>
                    <a:p>
                      <a:pPr algn="ctr" latinLnBrk="1">
                        <a:lnSpc>
                          <a:spcPct val="150000"/>
                        </a:lnSpc>
                        <a:spcAft>
                          <a:spcPts val="0"/>
                        </a:spcAft>
                      </a:pPr>
                      <a:r>
                        <a:rPr lang="zh-CN" altLang="zh-CN" sz="1400" kern="1200" dirty="0">
                          <a:effectLst/>
                        </a:rPr>
                        <a:t>污染物及其他有害物质排放数据</a:t>
                      </a:r>
                      <a:r>
                        <a:rPr lang="zh-CN" altLang="en-US" sz="1400" kern="1200" dirty="0">
                          <a:effectLst/>
                        </a:rPr>
                        <a:t>：</a:t>
                      </a:r>
                      <a:r>
                        <a:rPr lang="zh-CN" altLang="zh-CN" sz="1400" kern="1200" dirty="0">
                          <a:effectLst/>
                        </a:rPr>
                        <a:t>用水量、用电量、化石燃料的用量</a:t>
                      </a:r>
                      <a:r>
                        <a:rPr lang="zh-CN" altLang="en-US" sz="1400" kern="1200" dirty="0">
                          <a:effectLst/>
                        </a:rPr>
                        <a:t>。</a:t>
                      </a:r>
                      <a:r>
                        <a:rPr lang="zh-CN" altLang="zh-CN" sz="1400" kern="1200" dirty="0">
                          <a:effectLst/>
                        </a:rPr>
                        <a:t>定量地衡量地区的工业化和城市化水平</a:t>
                      </a:r>
                      <a:endParaRPr lang="zh-CN" sz="14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69332"/>
          </a:xfrm>
          <a:prstGeom prst="rect">
            <a:avLst/>
          </a:prstGeom>
        </p:spPr>
        <p:txBody>
          <a:bodyPr wrap="square">
            <a:spAutoFit/>
          </a:bodyPr>
          <a:lstStyle/>
          <a:p>
            <a:pPr marL="342900" indent="-342900">
              <a:buFont typeface="Wingdings" panose="05000000000000000000" pitchFamily="2" charset="2"/>
              <a:buChar char="n"/>
            </a:pPr>
            <a:r>
              <a:rPr lang="zh-CN" altLang="zh-CN" dirty="0"/>
              <a:t>环境数据的特点首先是海量，其次是数据应该包括时间和空间的信息</a:t>
            </a:r>
            <a:endParaRPr lang="zh-CN" altLang="en-US"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2358317527"/>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676825" y="3621643"/>
              <a:ext cx="1980030" cy="400110"/>
            </a:xfrm>
            <a:prstGeom prst="rect">
              <a:avLst/>
            </a:prstGeom>
          </p:spPr>
          <p:txBody>
            <a:bodyPr wrap="none">
              <a:spAutoFit/>
            </a:bodyPr>
            <a:lstStyle/>
            <a:p>
              <a:pPr algn="ctr"/>
              <a:r>
                <a:rPr lang="zh-CN" altLang="zh-CN" sz="2000" b="1" dirty="0">
                  <a:solidFill>
                    <a:schemeClr val="bg1"/>
                  </a:solidFill>
                  <a:effectLst>
                    <a:outerShdw blurRad="38100" dist="38100" dir="2700000" algn="tl">
                      <a:srgbClr val="000000">
                        <a:alpha val="43137"/>
                      </a:srgbClr>
                    </a:outerShdw>
                  </a:effectLst>
                </a:rPr>
                <a:t>环境数据的来源</a:t>
              </a:r>
              <a:endParaRPr lang="zh-CN" altLang="en-US" sz="2000"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各类传感器产生的环境数据</a:t>
            </a:r>
            <a:endParaRPr lang="zh-CN" altLang="en-US"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权威机构环境监测系统数据服务</a:t>
            </a:r>
            <a:endParaRPr lang="zh-CN" altLang="en-US"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各类第三方环境数据源</a:t>
            </a:r>
            <a:endParaRPr lang="zh-CN" altLang="en-US"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政府，环保机构和非政府组织</a:t>
            </a:r>
            <a:r>
              <a:rPr lang="zh-CN" altLang="en-US"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704849" y="2240078"/>
            <a:ext cx="6257777" cy="786882"/>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6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791747" y="3578361"/>
            <a:ext cx="6969175" cy="78688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6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767341" y="3346638"/>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561581" y="3747484"/>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702187" y="4867036"/>
            <a:ext cx="6812126" cy="786882"/>
          </a:xfrm>
          <a:prstGeom prst="rect">
            <a:avLst/>
          </a:prstGeom>
          <a:ln>
            <a:solidFill>
              <a:schemeClr val="tx1"/>
            </a:solidFill>
            <a:prstDash val="dash"/>
          </a:ln>
        </p:spPr>
        <p:txBody>
          <a:bodyPr wrap="square">
            <a:spAutoFit/>
          </a:bodyPr>
          <a:lstStyle/>
          <a:p>
            <a:pPr>
              <a:lnSpc>
                <a:spcPct val="150000"/>
              </a:lnSpc>
            </a:pPr>
            <a:r>
              <a:rPr lang="zh-CN" altLang="zh-CN" sz="16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1999687"/>
            <a:ext cx="415498" cy="1444819"/>
          </a:xfrm>
          <a:prstGeom prst="rect">
            <a:avLst/>
          </a:prstGeom>
        </p:spPr>
        <p:txBody>
          <a:bodyPr wrap="none">
            <a:spAutoFit/>
          </a:bodyPr>
          <a:lstStyle/>
          <a:p>
            <a:pPr>
              <a:lnSpc>
                <a:spcPts val="1480"/>
              </a:lnSpc>
            </a:pPr>
            <a:r>
              <a:rPr lang="zh-CN" altLang="zh-CN" b="1" dirty="0"/>
              <a:t>存</a:t>
            </a:r>
            <a:endParaRPr lang="en-US" altLang="zh-CN" b="1" dirty="0"/>
          </a:p>
          <a:p>
            <a:pPr>
              <a:lnSpc>
                <a:spcPts val="1480"/>
              </a:lnSpc>
            </a:pPr>
            <a:endParaRPr lang="en-US" altLang="zh-CN" b="1" dirty="0"/>
          </a:p>
          <a:p>
            <a:pPr>
              <a:lnSpc>
                <a:spcPts val="1480"/>
              </a:lnSpc>
            </a:pPr>
            <a:r>
              <a:rPr lang="zh-CN" altLang="zh-CN" b="1" dirty="0"/>
              <a:t>储</a:t>
            </a:r>
            <a:endParaRPr lang="en-US" altLang="zh-CN" b="1" dirty="0"/>
          </a:p>
          <a:p>
            <a:pPr>
              <a:lnSpc>
                <a:spcPts val="1480"/>
              </a:lnSpc>
            </a:pPr>
            <a:endParaRPr lang="en-US" altLang="zh-CN" b="1" dirty="0"/>
          </a:p>
          <a:p>
            <a:pPr>
              <a:lnSpc>
                <a:spcPts val="1480"/>
              </a:lnSpc>
            </a:pPr>
            <a:r>
              <a:rPr lang="zh-CN" altLang="zh-CN" b="1" dirty="0"/>
              <a:t>策</a:t>
            </a:r>
            <a:endParaRPr lang="en-US" altLang="zh-CN" b="1" dirty="0"/>
          </a:p>
          <a:p>
            <a:pPr>
              <a:lnSpc>
                <a:spcPts val="1480"/>
              </a:lnSpc>
            </a:pPr>
            <a:endParaRPr lang="en-US" altLang="zh-CN" b="1" dirty="0"/>
          </a:p>
          <a:p>
            <a:pPr>
              <a:lnSpc>
                <a:spcPts val="1480"/>
              </a:lnSpc>
            </a:pPr>
            <a:r>
              <a:rPr lang="zh-CN" altLang="zh-CN" b="1" dirty="0"/>
              <a:t>略</a:t>
            </a:r>
            <a:endParaRPr lang="zh-CN" altLang="zh-CN" sz="16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21260"/>
            <a:ext cx="415498" cy="1444819"/>
          </a:xfrm>
          <a:prstGeom prst="rect">
            <a:avLst/>
          </a:prstGeom>
        </p:spPr>
        <p:txBody>
          <a:bodyPr wrap="none">
            <a:spAutoFit/>
          </a:bodyPr>
          <a:lstStyle/>
          <a:p>
            <a:pPr>
              <a:lnSpc>
                <a:spcPts val="1480"/>
              </a:lnSpc>
            </a:pPr>
            <a:r>
              <a:rPr lang="zh-CN" altLang="zh-CN" b="1" dirty="0"/>
              <a:t>存</a:t>
            </a:r>
            <a:endParaRPr lang="en-US" altLang="zh-CN" b="1" dirty="0"/>
          </a:p>
          <a:p>
            <a:pPr>
              <a:lnSpc>
                <a:spcPts val="1480"/>
              </a:lnSpc>
            </a:pPr>
            <a:endParaRPr lang="en-US" altLang="zh-CN" b="1" dirty="0"/>
          </a:p>
          <a:p>
            <a:pPr>
              <a:lnSpc>
                <a:spcPts val="1480"/>
              </a:lnSpc>
            </a:pPr>
            <a:r>
              <a:rPr lang="zh-CN" altLang="zh-CN" b="1" dirty="0"/>
              <a:t>储</a:t>
            </a:r>
            <a:endParaRPr lang="en-US" altLang="zh-CN" b="1" dirty="0"/>
          </a:p>
          <a:p>
            <a:pPr>
              <a:lnSpc>
                <a:spcPts val="1480"/>
              </a:lnSpc>
            </a:pPr>
            <a:endParaRPr lang="en-US" altLang="zh-CN" b="1" dirty="0"/>
          </a:p>
          <a:p>
            <a:pPr>
              <a:lnSpc>
                <a:spcPts val="1480"/>
              </a:lnSpc>
            </a:pPr>
            <a:r>
              <a:rPr lang="zh-CN" altLang="en-US" b="1" dirty="0"/>
              <a:t>维</a:t>
            </a:r>
            <a:endParaRPr lang="en-US" altLang="zh-CN" b="1" dirty="0"/>
          </a:p>
          <a:p>
            <a:pPr>
              <a:lnSpc>
                <a:spcPts val="1480"/>
              </a:lnSpc>
            </a:pPr>
            <a:endParaRPr lang="en-US" altLang="zh-CN" b="1" dirty="0"/>
          </a:p>
          <a:p>
            <a:pPr>
              <a:lnSpc>
                <a:spcPts val="1480"/>
              </a:lnSpc>
            </a:pPr>
            <a:r>
              <a:rPr lang="zh-CN" altLang="en-US" b="1" dirty="0"/>
              <a:t>度</a:t>
            </a:r>
            <a:endParaRPr lang="zh-CN" altLang="zh-CN" sz="16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649861" y="2269915"/>
            <a:ext cx="6363546" cy="356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29257" y="1776897"/>
            <a:ext cx="4511843"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p"/>
            </a:pPr>
            <a:r>
              <a:rPr lang="zh-CN" altLang="en-US" sz="1800" dirty="0"/>
              <a:t>“长尾”概念于</a:t>
            </a:r>
            <a:r>
              <a:rPr lang="en-US" altLang="zh-CN" sz="1800" dirty="0"/>
              <a:t>2004</a:t>
            </a:r>
            <a:r>
              <a:rPr lang="zh-CN" altLang="en-US" sz="1800" dirty="0"/>
              <a:t>年提出，用来描述以亚马逊为代表的电子商务网站的商业和经济模式</a:t>
            </a:r>
            <a:endParaRPr lang="en-US" altLang="zh-CN" sz="1800" dirty="0"/>
          </a:p>
          <a:p>
            <a:pPr>
              <a:lnSpc>
                <a:spcPct val="100000"/>
              </a:lnSpc>
              <a:buFont typeface="Wingdings" panose="05000000000000000000" pitchFamily="2" charset="2"/>
              <a:buChar char="p"/>
            </a:pPr>
            <a:endParaRPr lang="en-US" altLang="zh-CN" sz="1800" dirty="0"/>
          </a:p>
          <a:p>
            <a:pPr>
              <a:lnSpc>
                <a:spcPct val="100000"/>
              </a:lnSpc>
              <a:buFont typeface="Wingdings" panose="05000000000000000000" pitchFamily="2" charset="2"/>
              <a:buChar char="p"/>
            </a:pPr>
            <a:r>
              <a:rPr lang="zh-CN" altLang="en-US" sz="1800" dirty="0"/>
              <a:t>电子商务网站销售种类繁多，虽然绝大多数商品都不热门，但不热门的商品总数量极其庞大，所累计的总销售额将是一个可观的数字，也许会超过热门商品所带来的销售额</a:t>
            </a:r>
            <a:endParaRPr lang="en-US" altLang="zh-CN" sz="1800" dirty="0"/>
          </a:p>
          <a:p>
            <a:pPr>
              <a:lnSpc>
                <a:spcPct val="100000"/>
              </a:lnSpc>
              <a:buFont typeface="Wingdings" panose="05000000000000000000" pitchFamily="2" charset="2"/>
              <a:buChar char="p"/>
            </a:pPr>
            <a:endParaRPr lang="en-US" altLang="zh-CN" sz="1800" dirty="0"/>
          </a:p>
          <a:p>
            <a:pPr>
              <a:lnSpc>
                <a:spcPct val="100000"/>
              </a:lnSpc>
              <a:buFont typeface="Wingdings" panose="05000000000000000000" pitchFamily="2" charset="2"/>
              <a:buChar char="p"/>
            </a:pPr>
            <a:r>
              <a:rPr lang="zh-CN" altLang="en-US" sz="1800" dirty="0"/>
              <a:t>因此，可以通过发掘长尾商品并推荐给感兴趣的用户来提高销售额，这需要通过个性化推荐来实现</a:t>
            </a:r>
          </a:p>
        </p:txBody>
      </p:sp>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1987983" y="1674634"/>
            <a:ext cx="8143206" cy="48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477128" y="1787757"/>
            <a:ext cx="4349661" cy="2408969"/>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484349" y="4196726"/>
            <a:ext cx="4335218" cy="2098134"/>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826789" y="1787756"/>
            <a:ext cx="4465676" cy="2408969"/>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826788" y="4196726"/>
            <a:ext cx="4465676" cy="2098134"/>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9433484"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推动政府环保数据开放，引导更多企业、社会组织、个人、高校、科研院所、创投机构对环境保护大数据进行挖掘、分析和商业模式创新，形成“数据采集—数据开放—数据消费”的良性循环</a:t>
            </a:r>
            <a:endParaRPr lang="zh-CN" altLang="en-US" sz="1600" dirty="0"/>
          </a:p>
        </p:txBody>
      </p:sp>
      <p:sp>
        <p:nvSpPr>
          <p:cNvPr id="6" name="矩形 5">
            <a:extLst>
              <a:ext uri="{FF2B5EF4-FFF2-40B4-BE49-F238E27FC236}">
                <a16:creationId xmlns:a16="http://schemas.microsoft.com/office/drawing/2014/main" id="{9A1E2143-9172-425A-80A2-981E77534101}"/>
              </a:ext>
            </a:extLst>
          </p:cNvPr>
          <p:cNvSpPr/>
          <p:nvPr/>
        </p:nvSpPr>
        <p:spPr>
          <a:xfrm>
            <a:off x="1093478" y="3174877"/>
            <a:ext cx="9629733"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通过对历史环境数据的挖掘与分析，可以更好地建立环境数据模型，从而提高环境数据预测的准确性。可以更好地建立环境数据模型，从而提高环境数据预测的准确性</a:t>
            </a:r>
            <a:endParaRPr lang="zh-CN" altLang="en-US" sz="1600" dirty="0"/>
          </a:p>
        </p:txBody>
      </p:sp>
      <p:sp>
        <p:nvSpPr>
          <p:cNvPr id="7" name="矩形 6">
            <a:extLst>
              <a:ext uri="{FF2B5EF4-FFF2-40B4-BE49-F238E27FC236}">
                <a16:creationId xmlns:a16="http://schemas.microsoft.com/office/drawing/2014/main" id="{C46DA086-D5EE-4330-9772-0AF30EC2D03D}"/>
              </a:ext>
            </a:extLst>
          </p:cNvPr>
          <p:cNvSpPr/>
          <p:nvPr/>
        </p:nvSpPr>
        <p:spPr>
          <a:xfrm>
            <a:off x="1055800" y="4296735"/>
            <a:ext cx="9639912"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871221"/>
            <a:ext cx="9327148"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zh-CN" sz="2200" dirty="0">
                <a:latin typeface="+mn-ea"/>
              </a:rPr>
              <a:t>根据推荐算法的不同，推荐方法包括如下几类</a:t>
            </a:r>
            <a:r>
              <a:rPr lang="zh-CN" altLang="en-US" sz="2200" dirty="0">
                <a:latin typeface="+mn-ea"/>
              </a:rPr>
              <a:t>：</a:t>
            </a:r>
            <a:endParaRPr lang="en-US" altLang="zh-CN" sz="2200" dirty="0">
              <a:latin typeface="+mn-ea"/>
            </a:endParaRPr>
          </a:p>
          <a:p>
            <a:pPr>
              <a:lnSpc>
                <a:spcPct val="100000"/>
              </a:lnSpc>
              <a:buFont typeface="Wingdings" panose="05000000000000000000" pitchFamily="2" charset="2"/>
              <a:buChar char="p"/>
            </a:pPr>
            <a:endParaRPr lang="en-US" altLang="zh-CN" sz="1500" dirty="0">
              <a:latin typeface="+mn-ea"/>
            </a:endParaRPr>
          </a:p>
          <a:p>
            <a:pPr lvl="1">
              <a:lnSpc>
                <a:spcPct val="100000"/>
              </a:lnSpc>
              <a:buFont typeface="Wingdings" panose="05000000000000000000" pitchFamily="2" charset="2"/>
              <a:buChar char="Ø"/>
            </a:pPr>
            <a:r>
              <a:rPr lang="zh-CN" altLang="zh-CN" sz="1700" b="1" dirty="0">
                <a:latin typeface="+mn-ea"/>
              </a:rPr>
              <a:t>专家推荐</a:t>
            </a:r>
            <a:r>
              <a:rPr lang="zh-CN" altLang="zh-CN" sz="1700" dirty="0">
                <a:latin typeface="+mn-ea"/>
              </a:rPr>
              <a:t>：人工推荐，由资深的专业人士来进行物品筛选推荐，需要较多人力成本</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基于统计的推荐</a:t>
            </a:r>
            <a:r>
              <a:rPr lang="zh-CN" altLang="zh-CN" sz="1700" dirty="0">
                <a:latin typeface="+mn-ea"/>
              </a:rPr>
              <a:t>：基于统计信息的推荐（如热门推荐），易于实现对用户个性化偏好描述能力较弱</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基于内容的推荐：</a:t>
            </a:r>
            <a:r>
              <a:rPr lang="zh-CN" altLang="zh-CN" sz="1700" dirty="0">
                <a:latin typeface="+mn-ea"/>
              </a:rPr>
              <a:t>通过机器学习的方法去描述内容特征，基于内容特征发现与之相似内容</a:t>
            </a:r>
            <a:endParaRPr lang="en-US" altLang="zh-CN" sz="1700" dirty="0">
              <a:latin typeface="+mn-ea"/>
            </a:endParaRPr>
          </a:p>
          <a:p>
            <a:pPr lvl="1">
              <a:lnSpc>
                <a:spcPct val="100000"/>
              </a:lnSpc>
              <a:buFont typeface="Wingdings" panose="05000000000000000000" pitchFamily="2" charset="2"/>
              <a:buChar char="Ø"/>
            </a:pPr>
            <a:endParaRPr lang="zh-CN" altLang="zh-CN" sz="1700" dirty="0">
              <a:latin typeface="+mn-ea"/>
            </a:endParaRPr>
          </a:p>
          <a:p>
            <a:pPr lvl="1">
              <a:lnSpc>
                <a:spcPct val="100000"/>
              </a:lnSpc>
              <a:buFont typeface="Wingdings" panose="05000000000000000000" pitchFamily="2" charset="2"/>
              <a:buChar char="Ø"/>
            </a:pPr>
            <a:r>
              <a:rPr lang="zh-CN" altLang="zh-CN" sz="1700" b="1" dirty="0">
                <a:latin typeface="+mn-ea"/>
              </a:rPr>
              <a:t>协同过滤推荐</a:t>
            </a:r>
            <a:r>
              <a:rPr lang="zh-CN" altLang="zh-CN" sz="1700" dirty="0">
                <a:latin typeface="+mn-ea"/>
              </a:rPr>
              <a:t>：应用最早和最为成功的</a:t>
            </a:r>
            <a:r>
              <a:rPr lang="zh-CN" altLang="en-US" sz="1700" dirty="0">
                <a:latin typeface="+mn-ea"/>
              </a:rPr>
              <a:t>推荐方法</a:t>
            </a:r>
            <a:r>
              <a:rPr lang="zh-CN" altLang="zh-CN" sz="1700" dirty="0">
                <a:latin typeface="+mn-ea"/>
              </a:rPr>
              <a:t>之一</a:t>
            </a:r>
            <a:r>
              <a:rPr lang="zh-CN" altLang="en-US" sz="1700" dirty="0">
                <a:latin typeface="+mn-ea"/>
              </a:rPr>
              <a:t>，</a:t>
            </a:r>
            <a:r>
              <a:rPr lang="zh-CN" altLang="zh-CN" sz="1700" dirty="0">
                <a:latin typeface="+mn-ea"/>
              </a:rPr>
              <a:t>利用</a:t>
            </a:r>
            <a:r>
              <a:rPr lang="zh-CN" altLang="en-US" sz="1700" dirty="0">
                <a:latin typeface="+mn-ea"/>
              </a:rPr>
              <a:t>与</a:t>
            </a:r>
            <a:r>
              <a:rPr lang="zh-CN" altLang="zh-CN" sz="1700" dirty="0">
                <a:latin typeface="+mn-ea"/>
              </a:rPr>
              <a:t>目标用户</a:t>
            </a:r>
            <a:r>
              <a:rPr lang="zh-CN" altLang="en-US" sz="1700" dirty="0">
                <a:latin typeface="+mn-ea"/>
              </a:rPr>
              <a:t>相似的</a:t>
            </a:r>
            <a:r>
              <a:rPr lang="zh-CN" altLang="zh-CN" sz="1700" dirty="0">
                <a:latin typeface="+mn-ea"/>
              </a:rPr>
              <a:t>用户</a:t>
            </a:r>
            <a:r>
              <a:rPr lang="zh-CN" altLang="en-US" sz="1700" dirty="0">
                <a:latin typeface="+mn-ea"/>
              </a:rPr>
              <a:t>已有的</a:t>
            </a:r>
            <a:r>
              <a:rPr lang="zh-CN" altLang="zh-CN" sz="1700" dirty="0">
                <a:latin typeface="+mn-ea"/>
              </a:rPr>
              <a:t>商品评价信息，来预测目标用户对特定商品的喜好程度</a:t>
            </a:r>
            <a:endParaRPr lang="en-US" altLang="zh-CN" sz="1700" dirty="0">
              <a:latin typeface="+mn-ea"/>
            </a:endParaRPr>
          </a:p>
          <a:p>
            <a:pPr lvl="1">
              <a:lnSpc>
                <a:spcPts val="1520"/>
              </a:lnSpc>
              <a:buFont typeface="Wingdings" panose="05000000000000000000" pitchFamily="2" charset="2"/>
              <a:buChar char="Ø"/>
            </a:pPr>
            <a:endParaRPr lang="zh-CN" altLang="zh-CN" sz="1500" dirty="0">
              <a:latin typeface="+mn-ea"/>
            </a:endParaRPr>
          </a:p>
          <a:p>
            <a:pPr marL="457200" lvl="1" indent="0">
              <a:lnSpc>
                <a:spcPct val="150000"/>
              </a:lnSpc>
              <a:buNone/>
            </a:pPr>
            <a:endParaRPr lang="zh-CN" altLang="zh-CN" sz="15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rotWithShape="1">
          <a:blip r:embed="rId3"/>
          <a:srcRect t="4489" r="1266"/>
          <a:stretch/>
        </p:blipFill>
        <p:spPr>
          <a:xfrm>
            <a:off x="5382657" y="1081533"/>
            <a:ext cx="5958443" cy="5432643"/>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6" y="1743556"/>
            <a:ext cx="4410567"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400" dirty="0"/>
          </a:p>
          <a:p>
            <a:pPr>
              <a:buFont typeface="Wingdings" panose="05000000000000000000" pitchFamily="2" charset="2"/>
              <a:buChar char="p"/>
            </a:pPr>
            <a:r>
              <a:rPr lang="zh-CN" altLang="en-US" sz="2200" dirty="0"/>
              <a:t>推荐系统组成</a:t>
            </a:r>
            <a:endParaRPr lang="en-US" altLang="zh-CN" sz="2200" dirty="0"/>
          </a:p>
          <a:p>
            <a:pPr lvl="1">
              <a:buFont typeface="Wingdings" panose="05000000000000000000" pitchFamily="2" charset="2"/>
              <a:buChar char="p"/>
            </a:pPr>
            <a:endParaRPr lang="en-US" altLang="zh-CN" sz="1000" dirty="0"/>
          </a:p>
          <a:p>
            <a:pPr lvl="1">
              <a:lnSpc>
                <a:spcPct val="100000"/>
              </a:lnSpc>
              <a:buFont typeface="Wingdings" panose="05000000000000000000" pitchFamily="2" charset="2"/>
              <a:buChar char="p"/>
            </a:pPr>
            <a:r>
              <a:rPr lang="zh-CN" altLang="en-US" sz="1700" dirty="0">
                <a:solidFill>
                  <a:schemeClr val="accent2">
                    <a:lumMod val="75000"/>
                  </a:schemeClr>
                </a:solidFill>
              </a:rPr>
              <a:t>用户建模模块</a:t>
            </a:r>
            <a:r>
              <a:rPr lang="zh-CN" altLang="en-US" sz="1700" dirty="0"/>
              <a:t>：</a:t>
            </a:r>
            <a:r>
              <a:rPr lang="zh-CN" altLang="zh-CN" sz="1700" dirty="0"/>
              <a:t>对用户进行建模，根据用户行为数据和用户属性数据来分析用户的兴趣和需求</a:t>
            </a:r>
            <a:endParaRPr lang="en-US" altLang="zh-CN" sz="1700" dirty="0"/>
          </a:p>
          <a:p>
            <a:pPr lvl="1">
              <a:lnSpc>
                <a:spcPct val="100000"/>
              </a:lnSpc>
              <a:buFont typeface="Wingdings" panose="05000000000000000000" pitchFamily="2" charset="2"/>
              <a:buChar char="p"/>
            </a:pPr>
            <a:endParaRPr lang="en-US" altLang="zh-CN" sz="1700" dirty="0"/>
          </a:p>
          <a:p>
            <a:pPr lvl="1">
              <a:lnSpc>
                <a:spcPct val="100000"/>
              </a:lnSpc>
              <a:buFont typeface="Wingdings" panose="05000000000000000000" pitchFamily="2" charset="2"/>
              <a:buChar char="p"/>
            </a:pPr>
            <a:r>
              <a:rPr lang="zh-CN" altLang="en-US" sz="1700" dirty="0">
                <a:solidFill>
                  <a:schemeClr val="accent2">
                    <a:lumMod val="75000"/>
                  </a:schemeClr>
                </a:solidFill>
              </a:rPr>
              <a:t>推荐对象建模模块</a:t>
            </a:r>
            <a:r>
              <a:rPr lang="zh-CN" altLang="en-US" sz="1700" dirty="0"/>
              <a:t>：根据对象数据</a:t>
            </a:r>
            <a:r>
              <a:rPr lang="zh-CN" altLang="zh-CN" sz="1700" dirty="0"/>
              <a:t>对推荐对象进行建模</a:t>
            </a:r>
            <a:endParaRPr lang="en-US" altLang="zh-CN" sz="1700" dirty="0"/>
          </a:p>
          <a:p>
            <a:pPr lvl="1">
              <a:lnSpc>
                <a:spcPct val="100000"/>
              </a:lnSpc>
              <a:buFont typeface="Wingdings" panose="05000000000000000000" pitchFamily="2" charset="2"/>
              <a:buChar char="p"/>
            </a:pPr>
            <a:endParaRPr lang="en-US" altLang="zh-CN" sz="1700" dirty="0"/>
          </a:p>
          <a:p>
            <a:pPr lvl="1">
              <a:lnSpc>
                <a:spcPct val="100000"/>
              </a:lnSpc>
              <a:buFont typeface="Wingdings" panose="05000000000000000000" pitchFamily="2" charset="2"/>
              <a:buChar char="p"/>
            </a:pPr>
            <a:r>
              <a:rPr lang="zh-CN" altLang="en-US" sz="1700" dirty="0">
                <a:solidFill>
                  <a:schemeClr val="accent2">
                    <a:lumMod val="75000"/>
                  </a:schemeClr>
                </a:solidFill>
              </a:rPr>
              <a:t>推荐算法模块</a:t>
            </a:r>
            <a:r>
              <a:rPr lang="zh-CN" altLang="en-US" sz="1700" dirty="0"/>
              <a:t>：</a:t>
            </a:r>
            <a:r>
              <a:rPr lang="zh-CN" altLang="zh-CN" sz="1700" dirty="0"/>
              <a:t>基于用户特征和物品特征，采用推荐算法计算得到用户可能感兴趣的对象</a:t>
            </a:r>
            <a:r>
              <a:rPr lang="zh-CN" altLang="en-US" sz="1700" dirty="0"/>
              <a:t>，并</a:t>
            </a:r>
            <a:r>
              <a:rPr lang="zh-CN" altLang="zh-CN" sz="1700" dirty="0"/>
              <a:t>根据推荐场景对推荐结果进行</a:t>
            </a:r>
            <a:r>
              <a:rPr lang="zh-CN" altLang="en-US" sz="1700" dirty="0"/>
              <a:t>一定</a:t>
            </a:r>
            <a:r>
              <a:rPr lang="zh-CN" altLang="zh-CN" sz="1700" dirty="0"/>
              <a:t>调整，将推荐结果</a:t>
            </a:r>
            <a:r>
              <a:rPr lang="zh-CN" altLang="en-US" sz="1700" dirty="0"/>
              <a:t>最终</a:t>
            </a:r>
            <a:r>
              <a:rPr lang="zh-CN" altLang="zh-CN" sz="1700" dirty="0"/>
              <a:t>展示给用户</a:t>
            </a:r>
            <a:endParaRPr lang="en-US" altLang="zh-CN" sz="1700" dirty="0"/>
          </a:p>
          <a:p>
            <a:pPr marL="0" indent="0">
              <a:lnSpc>
                <a:spcPct val="100000"/>
              </a:lnSpc>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519822" y="2524942"/>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7961199" cy="646331"/>
          </a:xfrm>
          <a:prstGeom prst="rect">
            <a:avLst/>
          </a:prstGeom>
        </p:spPr>
        <p:txBody>
          <a:bodyPr wrap="square">
            <a:spAutoFit/>
          </a:bodyPr>
          <a:lstStyle/>
          <a:p>
            <a:pPr marL="285750" indent="-285750">
              <a:buFont typeface="Wingdings" panose="05000000000000000000" pitchFamily="2" charset="2"/>
              <a:buChar char="p"/>
            </a:pPr>
            <a:r>
              <a:rPr lang="zh-CN" altLang="zh-CN" dirty="0"/>
              <a:t>推荐技术从被提出到现在已有十余年</a:t>
            </a:r>
            <a:r>
              <a:rPr lang="zh-CN" altLang="en-US" dirty="0"/>
              <a:t>，可以分为多种：基于规则推荐、基于内容推荐、协调过滤推荐</a:t>
            </a:r>
            <a:r>
              <a:rPr lang="en-US" altLang="zh-CN" dirty="0"/>
              <a:t>..</a:t>
            </a:r>
            <a:endParaRPr lang="zh-CN" altLang="en-US"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276119"/>
            <a:ext cx="89354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zh-CN"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315397" y="2720693"/>
            <a:ext cx="4024847" cy="324000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521219" y="2889336"/>
            <a:ext cx="5270605"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700" b="0" i="0" u="none" strike="noStrike" cap="none" normalizeH="0" baseline="0" dirty="0">
                <a:ln>
                  <a:noFill/>
                </a:ln>
                <a:solidFill>
                  <a:srgbClr val="222222"/>
                </a:solidFill>
                <a:effectLst/>
                <a:latin typeface="+mn-ea"/>
              </a:rPr>
              <a:t>左图</a:t>
            </a:r>
            <a:r>
              <a:rPr kumimoji="0" lang="zh-CN" altLang="zh-CN" sz="1700" b="0" i="0" u="none" strike="noStrike" cap="none" normalizeH="0" baseline="0" dirty="0">
                <a:ln>
                  <a:noFill/>
                </a:ln>
                <a:solidFill>
                  <a:srgbClr val="222222"/>
                </a:solidFill>
                <a:effectLst/>
                <a:latin typeface="+mn-ea"/>
              </a:rPr>
              <a:t>，对于一个用户a，项目2和4未被发现。在这种情况下，推荐者所做的是预测缺失的元素，并决定哪个项目更可能被用户偏好。</a:t>
            </a:r>
            <a:endParaRPr kumimoji="0" lang="zh-CN" altLang="zh-CN" sz="1700" b="0" i="0" u="none" strike="noStrike" cap="none" normalizeH="0" baseline="0" dirty="0">
              <a:ln>
                <a:noFill/>
              </a:ln>
              <a:solidFill>
                <a:schemeClr val="tx1"/>
              </a:solidFill>
              <a:effectLst/>
              <a:latin typeface="+mn-ea"/>
            </a:endParaRPr>
          </a:p>
        </p:txBody>
      </p:sp>
      <p:sp>
        <p:nvSpPr>
          <p:cNvPr id="8" name="矩形 7">
            <a:extLst>
              <a:ext uri="{FF2B5EF4-FFF2-40B4-BE49-F238E27FC236}">
                <a16:creationId xmlns:a16="http://schemas.microsoft.com/office/drawing/2014/main" id="{0D84334B-D2F4-4C26-AE5A-29A3847029E9}"/>
              </a:ext>
            </a:extLst>
          </p:cNvPr>
          <p:cNvSpPr/>
          <p:nvPr/>
        </p:nvSpPr>
        <p:spPr>
          <a:xfrm>
            <a:off x="5521220" y="4501511"/>
            <a:ext cx="5270604" cy="1138773"/>
          </a:xfrm>
          <a:prstGeom prst="rect">
            <a:avLst/>
          </a:prstGeom>
        </p:spPr>
        <p:txBody>
          <a:bodyPr wrap="square">
            <a:spAutoFit/>
          </a:bodyPr>
          <a:lstStyle/>
          <a:p>
            <a:pPr marL="285750" indent="-285750">
              <a:buFont typeface="Wingdings" panose="05000000000000000000" pitchFamily="2" charset="2"/>
              <a:buChar char="u"/>
            </a:pPr>
            <a:r>
              <a:rPr lang="zh-CN" altLang="en-US" sz="1700" b="1" dirty="0">
                <a:latin typeface="Lato"/>
              </a:rPr>
              <a:t>协同过滤 </a:t>
            </a:r>
            <a:r>
              <a:rPr lang="zh-CN" altLang="en-US" sz="1700" dirty="0">
                <a:solidFill>
                  <a:srgbClr val="222222"/>
                </a:solidFill>
                <a:latin typeface="Lato"/>
              </a:rPr>
              <a:t>是最流行的基于矩阵完成的推荐器之一，它最初是由</a:t>
            </a:r>
            <a:r>
              <a:rPr lang="en-US" altLang="zh-CN" sz="1700" dirty="0">
                <a:solidFill>
                  <a:srgbClr val="9B59B6"/>
                </a:solidFill>
                <a:latin typeface="Lato"/>
                <a:hlinkClick r:id="rId3"/>
              </a:rPr>
              <a:t>Goldberg</a:t>
            </a:r>
            <a:r>
              <a:rPr lang="zh-CN" altLang="en-US" sz="1700" dirty="0">
                <a:solidFill>
                  <a:srgbClr val="9B59B6"/>
                </a:solidFill>
                <a:latin typeface="Lato"/>
                <a:hlinkClick r:id="rId3"/>
              </a:rPr>
              <a:t>等人</a:t>
            </a:r>
            <a:r>
              <a:rPr lang="en-US" altLang="zh-CN" sz="1700" dirty="0">
                <a:solidFill>
                  <a:srgbClr val="222222"/>
                </a:solidFill>
                <a:latin typeface="Lato"/>
              </a:rPr>
              <a:t>1992</a:t>
            </a:r>
            <a:r>
              <a:rPr lang="zh-CN" altLang="en-US" sz="1700" dirty="0">
                <a:solidFill>
                  <a:srgbClr val="222222"/>
                </a:solidFill>
                <a:latin typeface="Lato"/>
              </a:rPr>
              <a:t>年提出。</a:t>
            </a:r>
            <a:r>
              <a:rPr lang="en-US" altLang="zh-CN" sz="1700" dirty="0">
                <a:solidFill>
                  <a:srgbClr val="222222"/>
                </a:solidFill>
                <a:latin typeface="Lato"/>
              </a:rPr>
              <a:t>CF</a:t>
            </a:r>
            <a:r>
              <a:rPr lang="zh-CN" altLang="en-US" sz="1700" dirty="0">
                <a:solidFill>
                  <a:srgbClr val="222222"/>
                </a:solidFill>
                <a:latin typeface="Lato"/>
              </a:rPr>
              <a:t>算法的目标是通过对用户</a:t>
            </a:r>
            <a:r>
              <a:rPr lang="en-US" altLang="zh-CN" sz="1700" dirty="0">
                <a:solidFill>
                  <a:srgbClr val="222222"/>
                </a:solidFill>
                <a:latin typeface="Lato"/>
              </a:rPr>
              <a:t>-</a:t>
            </a:r>
            <a:r>
              <a:rPr lang="zh-CN" altLang="en-US" sz="1700" dirty="0">
                <a:solidFill>
                  <a:srgbClr val="222222"/>
                </a:solidFill>
                <a:latin typeface="Lato"/>
              </a:rPr>
              <a:t>用户和项目</a:t>
            </a:r>
            <a:r>
              <a:rPr lang="en-US" altLang="zh-CN" sz="1700" dirty="0">
                <a:solidFill>
                  <a:srgbClr val="222222"/>
                </a:solidFill>
                <a:latin typeface="Lato"/>
              </a:rPr>
              <a:t>-</a:t>
            </a:r>
            <a:r>
              <a:rPr lang="zh-CN" altLang="en-US" sz="1700" dirty="0">
                <a:solidFill>
                  <a:srgbClr val="222222"/>
                </a:solidFill>
                <a:latin typeface="Lato"/>
              </a:rPr>
              <a:t>项目相似性建模，为特定用户推荐新项目。</a:t>
            </a:r>
            <a:endParaRPr lang="zh-CN" altLang="en-US" sz="17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6766</TotalTime>
  <Words>4545</Words>
  <Application>Microsoft Office PowerPoint</Application>
  <PresentationFormat>宽屏</PresentationFormat>
  <Paragraphs>520</Paragraphs>
  <Slides>53</Slides>
  <Notes>45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8" baseType="lpstr">
      <vt:lpstr>-apple-system</vt:lpstr>
      <vt:lpstr>Lato</vt:lpstr>
      <vt:lpstr>MathJax_Math-italic</vt:lpstr>
      <vt:lpstr>等线 Light</vt:lpstr>
      <vt:lpstr>仿宋</vt:lpstr>
      <vt:lpstr>宋体</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771</cp:revision>
  <dcterms:created xsi:type="dcterms:W3CDTF">2015-08-18T02:51:41Z</dcterms:created>
  <dcterms:modified xsi:type="dcterms:W3CDTF">2020-08-19T02:38:27Z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